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3" r:id="rId3"/>
    <p:sldId id="257" r:id="rId4"/>
    <p:sldId id="266" r:id="rId5"/>
    <p:sldId id="267" r:id="rId6"/>
    <p:sldId id="268" r:id="rId7"/>
    <p:sldId id="269" r:id="rId8"/>
    <p:sldId id="271" r:id="rId9"/>
    <p:sldId id="274" r:id="rId10"/>
    <p:sldId id="278" r:id="rId11"/>
    <p:sldId id="272" r:id="rId12"/>
    <p:sldId id="287" r:id="rId13"/>
    <p:sldId id="273" r:id="rId14"/>
    <p:sldId id="277" r:id="rId15"/>
    <p:sldId id="275" r:id="rId16"/>
    <p:sldId id="280" r:id="rId17"/>
    <p:sldId id="265" r:id="rId18"/>
    <p:sldId id="262" r:id="rId19"/>
    <p:sldId id="264" r:id="rId20"/>
    <p:sldId id="260" r:id="rId21"/>
    <p:sldId id="261" r:id="rId22"/>
    <p:sldId id="276" r:id="rId23"/>
    <p:sldId id="281" r:id="rId24"/>
    <p:sldId id="284" r:id="rId25"/>
    <p:sldId id="279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494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C2042-41FB-4FDB-8840-A24FE07678D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6EDF-80ED-48F5-84CC-09E9B526E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top-bal.ru/pars_docs/refs/31/30865/30865_html_5d02de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5576" y="1412776"/>
            <a:ext cx="6192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</a:rPr>
              <a:t>         Отчет </a:t>
            </a:r>
          </a:p>
          <a:p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</a:rPr>
              <a:t>    о работе МО начальных классов</a:t>
            </a:r>
            <a:endParaRPr lang="ru-RU" sz="6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157192"/>
            <a:ext cx="4733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i="1" dirty="0" smtClean="0">
                <a:solidFill>
                  <a:srgbClr val="7030A0"/>
                </a:solidFill>
              </a:rPr>
              <a:t>2015-2018 </a:t>
            </a:r>
            <a:r>
              <a:rPr lang="ru-RU" sz="4800" i="1" dirty="0" err="1" smtClean="0">
                <a:solidFill>
                  <a:srgbClr val="7030A0"/>
                </a:solidFill>
              </a:rPr>
              <a:t>уч</a:t>
            </a:r>
            <a:r>
              <a:rPr lang="ru-RU" sz="4800" i="1" dirty="0" smtClean="0">
                <a:solidFill>
                  <a:srgbClr val="7030A0"/>
                </a:solidFill>
              </a:rPr>
              <a:t>. год</a:t>
            </a:r>
            <a:endParaRPr lang="ru-RU" sz="48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32242" y="3116421"/>
          <a:ext cx="6279515" cy="1493520"/>
        </p:xfrm>
        <a:graphic>
          <a:graphicData uri="http://schemas.openxmlformats.org/drawingml/2006/table">
            <a:tbl>
              <a:tblPr/>
              <a:tblGrid>
                <a:gridCol w="6279515"/>
              </a:tblGrid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«Моя любимая книга»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«Город детства моего»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Эти руки золотые»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«МЧС России-25 лет»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«Умницы и умники»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latin typeface="Calibri"/>
                          <a:ea typeface="Times New Roman"/>
                          <a:cs typeface="Calibri"/>
                        </a:rPr>
                        <a:t>«Помни каждый гражданин номер службы 01»</a:t>
                      </a:r>
                      <a:endParaRPr lang="ru-RU" sz="1200" kern="15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latin typeface="Calibri"/>
                          <a:ea typeface="Times New Roman"/>
                          <a:cs typeface="Calibri"/>
                        </a:rPr>
                        <a:t>«Олимпиада по русскому языку»</a:t>
                      </a:r>
                      <a:endParaRPr lang="ru-RU" sz="1200" kern="150" dirty="0"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7784" y="476672"/>
            <a:ext cx="3165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2015-2016 </a:t>
            </a:r>
            <a:r>
              <a:rPr lang="ru-RU" sz="3200" b="1" dirty="0" err="1" smtClean="0">
                <a:solidFill>
                  <a:srgbClr val="7030A0"/>
                </a:solidFill>
              </a:rPr>
              <a:t>уч.год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0527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Всероссийский конкурс, посвящённый 71 годовщине Великой Отечественной войны для младших школьников "Войны не знали мы, но всё же..."</a:t>
            </a:r>
            <a:endParaRPr lang="ru-RU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Первый всероссийский </a:t>
            </a:r>
            <a:r>
              <a:rPr lang="ru-RU" i="1" dirty="0" err="1" smtClean="0"/>
              <a:t>метапредметный</a:t>
            </a:r>
            <a:r>
              <a:rPr lang="ru-RU" i="1" dirty="0" smtClean="0"/>
              <a:t> конкурс «Успевай-ка»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1124744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«Моя любимая книга»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1700808"/>
            <a:ext cx="260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«Город детства моего»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6136" y="2420888"/>
            <a:ext cx="2297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«Эти руки золотые»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80112" y="2996952"/>
            <a:ext cx="235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«МЧС России-25 лет»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96136" y="3645024"/>
            <a:ext cx="224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«Умницы и умники»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«Помни каждый гражданин номер службы 01»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3212976"/>
            <a:ext cx="3530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i="1" dirty="0" smtClean="0">
                <a:ea typeface="Times New Roman"/>
                <a:cs typeface="Calibri"/>
              </a:rPr>
              <a:t>«Олимпиада по русскому языку»</a:t>
            </a:r>
            <a:endParaRPr lang="ru-RU" sz="1600" i="1" kern="150" dirty="0">
              <a:latin typeface="Times New Roman"/>
              <a:ea typeface="Andale Sans UI"/>
              <a:cs typeface="Tahoma"/>
            </a:endParaRPr>
          </a:p>
        </p:txBody>
      </p:sp>
      <p:pic>
        <p:nvPicPr>
          <p:cNvPr id="19" name="Picture 4" descr="C:\Users\Егор\Desktop\20180515_142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81128"/>
            <a:ext cx="3065662" cy="1728192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93717">
            <a:off x="1746037" y="4952940"/>
            <a:ext cx="1913860" cy="117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97691">
            <a:off x="5447014" y="4881278"/>
            <a:ext cx="1872209" cy="115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27784" y="476672"/>
            <a:ext cx="3165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2016-2017 </a:t>
            </a:r>
            <a:r>
              <a:rPr lang="ru-RU" sz="3200" b="1" dirty="0" err="1" smtClean="0">
                <a:solidFill>
                  <a:srgbClr val="7030A0"/>
                </a:solidFill>
              </a:rPr>
              <a:t>уч.год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Всероссийский конкурс «Перелистывая школьные страницы»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Международный проект - серия олимпиад «Осень 2016»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Международный творческий конкурс "Золотая осень"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492896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Интернет-проект «Эй, небо! Сними шляпу!», посвященный юбилею В.В. Терешковой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501008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Дистанционная познавательная викторина в рамках проекта «Ломоносовы </a:t>
            </a:r>
            <a:r>
              <a:rPr lang="en-US" i="1" dirty="0" smtClean="0"/>
              <a:t>XXI</a:t>
            </a:r>
            <a:r>
              <a:rPr lang="ru-RU" i="1" dirty="0" smtClean="0"/>
              <a:t> века»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13285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Интеллектуальная игра "Умники и умницы"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1124744"/>
            <a:ext cx="2549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Конкурс "Юннат-2016"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92080" y="1628800"/>
            <a:ext cx="2297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«Эти руки золотые»</a:t>
            </a:r>
            <a:endParaRPr lang="ru-RU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788024" y="3645024"/>
            <a:ext cx="32403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Районный конкурс " За безопасность дорожного движения"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1793">
            <a:off x="1131530" y="4641658"/>
            <a:ext cx="1224136" cy="17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Егор\Desktop\Диплом второй степени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653136"/>
            <a:ext cx="2351642" cy="1560693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05734">
            <a:off x="5499239" y="5020508"/>
            <a:ext cx="1416039" cy="97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42169">
            <a:off x="6500640" y="5008581"/>
            <a:ext cx="1545357" cy="107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074658" y="4918230"/>
            <a:ext cx="1618866" cy="108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Егор\Desktop\награды\Диплом 1 степени для победителей konkurs-start.ru №202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8111">
            <a:off x="489267" y="4330712"/>
            <a:ext cx="1479079" cy="2093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476672"/>
            <a:ext cx="3165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2017-2018 </a:t>
            </a:r>
            <a:r>
              <a:rPr lang="ru-RU" sz="3200" b="1" dirty="0" err="1" smtClean="0">
                <a:solidFill>
                  <a:srgbClr val="7030A0"/>
                </a:solidFill>
              </a:rPr>
              <a:t>уч.год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9861">
            <a:off x="1549241" y="4127979"/>
            <a:ext cx="1334896" cy="206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77072"/>
            <a:ext cx="1440160" cy="20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24928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Дистанционная познавательная викторина в рамках проекта «Ломоносовы </a:t>
            </a:r>
            <a:r>
              <a:rPr lang="en-US" i="1" dirty="0" smtClean="0"/>
              <a:t>XXI</a:t>
            </a:r>
            <a:r>
              <a:rPr lang="ru-RU" i="1" dirty="0" smtClean="0"/>
              <a:t> века»</a:t>
            </a:r>
            <a:endParaRPr lang="ru-RU" dirty="0"/>
          </a:p>
        </p:txBody>
      </p:sp>
      <p:pic>
        <p:nvPicPr>
          <p:cNvPr id="2051" name="Picture 3" descr="O:\Круговорот знаний\Бибикова Ольга 2 мес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3503">
            <a:off x="4132629" y="4049695"/>
            <a:ext cx="1440160" cy="2038121"/>
          </a:xfrm>
          <a:prstGeom prst="rect">
            <a:avLst/>
          </a:prstGeom>
          <a:noFill/>
        </p:spPr>
      </p:pic>
      <p:pic>
        <p:nvPicPr>
          <p:cNvPr id="2052" name="Picture 4" descr="O:\Круговорот знаний\Гонозова Анна за участ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85423">
            <a:off x="5428585" y="4168440"/>
            <a:ext cx="1442847" cy="2041923"/>
          </a:xfrm>
          <a:prstGeom prst="rect">
            <a:avLst/>
          </a:prstGeom>
          <a:noFill/>
        </p:spPr>
      </p:pic>
      <p:pic>
        <p:nvPicPr>
          <p:cNvPr id="2053" name="Picture 5" descr="O:\Лига чисел\Безрукова Доминика 2 мест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8624">
            <a:off x="6778636" y="4345160"/>
            <a:ext cx="1436821" cy="203339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5576" y="1124744"/>
            <a:ext cx="249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Конкурс«Юннат-2017»</a:t>
            </a:r>
            <a:endParaRPr lang="ru-RU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1556792"/>
            <a:ext cx="31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Конкурс творчества «За безопасность движения»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19872" y="1052736"/>
            <a:ext cx="495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Международный конкурс «Круговорот знаний»</a:t>
            </a:r>
            <a:endParaRPr lang="ru-RU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79912" y="1556792"/>
            <a:ext cx="403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Всероссийский конкурс-игра по русскому языку «Журавлик»</a:t>
            </a:r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76056" y="2348880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Конкурс творческих работ </a:t>
            </a:r>
          </a:p>
          <a:p>
            <a:r>
              <a:rPr lang="ru-RU" i="1" dirty="0" smtClean="0"/>
              <a:t>«Эти руки золотые»</a:t>
            </a:r>
            <a:endParaRPr lang="ru-RU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350100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Международный дистанционный конкурс «Старт»</a:t>
            </a:r>
            <a:endParaRPr lang="ru-RU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20072" y="314096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Международный проект </a:t>
            </a:r>
            <a:endParaRPr lang="en-US" dirty="0" smtClean="0"/>
          </a:p>
          <a:p>
            <a:r>
              <a:rPr lang="ru-RU" dirty="0" smtClean="0"/>
              <a:t>«</a:t>
            </a:r>
            <a:r>
              <a:rPr lang="en-US" dirty="0" smtClean="0"/>
              <a:t>Mir-olump.ru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699792" y="404664"/>
            <a:ext cx="2977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Результаты ВПР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12474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2015-2016 г</a:t>
            </a: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sz="2400" b="1" dirty="0" err="1" smtClean="0">
                <a:solidFill>
                  <a:srgbClr val="C00000"/>
                </a:solidFill>
              </a:rPr>
              <a:t>Саракат</a:t>
            </a:r>
            <a:r>
              <a:rPr lang="ru-RU" sz="2400" b="1" dirty="0" smtClean="0">
                <a:solidFill>
                  <a:srgbClr val="C00000"/>
                </a:solidFill>
              </a:rPr>
              <a:t> О.М., Мужичина В В.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Математика  </a:t>
            </a:r>
            <a:r>
              <a:rPr lang="ru-RU" sz="2400" dirty="0" smtClean="0">
                <a:solidFill>
                  <a:srgbClr val="7030A0"/>
                </a:solidFill>
              </a:rPr>
              <a:t>  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 95,8%, качество71%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27687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2016-2017 г  </a:t>
            </a:r>
            <a:r>
              <a:rPr lang="ru-RU" sz="2400" b="1" dirty="0" smtClean="0">
                <a:solidFill>
                  <a:srgbClr val="C00000"/>
                </a:solidFill>
              </a:rPr>
              <a:t>Митяева Е.Н., </a:t>
            </a:r>
            <a:r>
              <a:rPr lang="ru-RU" sz="2400" b="1" dirty="0" err="1" smtClean="0">
                <a:solidFill>
                  <a:srgbClr val="C00000"/>
                </a:solidFill>
              </a:rPr>
              <a:t>Кучарина</a:t>
            </a:r>
            <a:r>
              <a:rPr lang="ru-RU" sz="2400" b="1" dirty="0" smtClean="0">
                <a:solidFill>
                  <a:srgbClr val="C00000"/>
                </a:solidFill>
              </a:rPr>
              <a:t> И.А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Окружающий мир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100%, качество 84,4%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Математика</a:t>
            </a:r>
            <a:r>
              <a:rPr lang="ru-RU" sz="2400" dirty="0" smtClean="0">
                <a:solidFill>
                  <a:srgbClr val="7030A0"/>
                </a:solidFill>
              </a:rPr>
              <a:t>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96,9%, качество 84,4%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Русский язык 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93,8%, качество 62,5%</a:t>
            </a:r>
          </a:p>
          <a:p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1490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2017-2018 г  </a:t>
            </a:r>
            <a:r>
              <a:rPr lang="ru-RU" sz="2400" b="1" dirty="0" smtClean="0">
                <a:solidFill>
                  <a:srgbClr val="C00000"/>
                </a:solidFill>
              </a:rPr>
              <a:t>Киселева Е.С., Федотова М.В.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Окружающий мир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100%, качество 91,2%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Математика   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100%, качество 78,8%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Русский язык     </a:t>
            </a:r>
            <a:r>
              <a:rPr lang="ru-RU" sz="2400" dirty="0" err="1" smtClean="0">
                <a:solidFill>
                  <a:srgbClr val="7030A0"/>
                </a:solidFill>
              </a:rPr>
              <a:t>справляемость</a:t>
            </a:r>
            <a:r>
              <a:rPr lang="ru-RU" sz="2400" dirty="0" smtClean="0">
                <a:solidFill>
                  <a:srgbClr val="7030A0"/>
                </a:solidFill>
              </a:rPr>
              <a:t> 100%, качество 84,8,5%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Егор\Desktop\класс\20170508_105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52676"/>
            <a:ext cx="2699792" cy="152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Егор\Desktop\20171124_1758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980728"/>
            <a:ext cx="266429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Егор\AppData\Local\Microsoft\Windows\Temporary Internet Files\Content.Word\20170524_1213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924944"/>
            <a:ext cx="2736304" cy="142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Егор\AppData\Local\Microsoft\Windows\Temporary Internet Files\Content.Word\20161228_1036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052736"/>
            <a:ext cx="2808312" cy="143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51720" y="404664"/>
            <a:ext cx="503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Внеклассные мероприятия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Егор\Desktop\nAd6P-UNE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268760"/>
            <a:ext cx="20162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Егор\Desktop\ADUEmW8JZE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924944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O:\М.Е.Н.2018\Похо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653136"/>
            <a:ext cx="2483768" cy="1862826"/>
          </a:xfrm>
          <a:prstGeom prst="rect">
            <a:avLst/>
          </a:prstGeom>
          <a:noFill/>
        </p:spPr>
      </p:pic>
      <p:pic>
        <p:nvPicPr>
          <p:cNvPr id="6" name="Picture 3" descr="O:\М.Е.Н.2018\празд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4797152"/>
            <a:ext cx="2592288" cy="1721441"/>
          </a:xfrm>
          <a:prstGeom prst="rect">
            <a:avLst/>
          </a:prstGeom>
          <a:noFill/>
        </p:spPr>
      </p:pic>
      <p:pic>
        <p:nvPicPr>
          <p:cNvPr id="15" name="Picture 2" descr="C:\Users\Егор\Desktop\2Б\DSCN55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68" y="2636912"/>
            <a:ext cx="2438040" cy="1828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8291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Участие в фестивале педагогического мастерства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F:\DCIM\153___04\IMG_09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254000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 descr="F:\DCIM\153___04\IMG_09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2543175" cy="19073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C:\Users\Егор\Desktop\для Ел.П\DSC085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052736"/>
            <a:ext cx="2514600" cy="188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C:\Users\Егор\Desktop\для Ел.П\DSC085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212976"/>
            <a:ext cx="2508250" cy="1881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699" name="Picture 3" descr="C:\Users\Егор\Desktop\пелевина\160___03\IMG_0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789040"/>
            <a:ext cx="1779662" cy="2372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3" descr="C:\Users\Егор\Desktop\DCIM\153___04\IMG_09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212976"/>
            <a:ext cx="2448272" cy="18362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8" name="Picture 3" descr="C:\Users\Егор\Desktop\Новая папка\фотки с фотоаппарата\фото 1 кл\142___11\IMG_0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803" y="3284984"/>
            <a:ext cx="3504389" cy="26282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3" descr="C:\Users\Егор\Desktop\Новая папка\фотки с фотоаппарата\фото 1 кл\142___11\IMG_0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8039" y="476672"/>
            <a:ext cx="3264361" cy="24482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0" descr="N:\Русский 3б класс\_DSC0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3456384" cy="23042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332656"/>
            <a:ext cx="4819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Участие в семинарах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052736"/>
            <a:ext cx="336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2015-2016 </a:t>
            </a:r>
            <a:r>
              <a:rPr lang="ru-RU" sz="2800" b="1" dirty="0" err="1" smtClean="0">
                <a:solidFill>
                  <a:srgbClr val="7030A0"/>
                </a:solidFill>
              </a:rPr>
              <a:t>уч.год</a:t>
            </a:r>
            <a:r>
              <a:rPr lang="ru-RU" sz="2800" b="1" dirty="0" smtClean="0">
                <a:solidFill>
                  <a:srgbClr val="7030A0"/>
                </a:solidFill>
              </a:rPr>
              <a:t>      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628800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Зональные: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"Организация контрольно-оценочной деятельности в условиях введения ФГОС ресурсами УМК "Школа России".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«Нетрадиционные формы урока, как средство повышения познавательной активности учащихся».</a:t>
            </a:r>
          </a:p>
          <a:p>
            <a:pPr fontAlgn="t"/>
            <a:r>
              <a:rPr lang="ru-RU" sz="2400" b="1" i="1" dirty="0" smtClean="0">
                <a:solidFill>
                  <a:srgbClr val="C00000"/>
                </a:solidFill>
              </a:rPr>
              <a:t>Муниципальные:</a:t>
            </a:r>
          </a:p>
          <a:p>
            <a:pPr fontAlgn="t"/>
            <a:r>
              <a:rPr lang="ru-RU" sz="2400" b="1" dirty="0" smtClean="0">
                <a:solidFill>
                  <a:srgbClr val="7030A0"/>
                </a:solidFill>
              </a:rPr>
              <a:t>"Результаты НИКО в начальной школе".   </a:t>
            </a:r>
          </a:p>
          <a:p>
            <a:pPr fontAlgn="t"/>
            <a:r>
              <a:rPr lang="ru-RU" sz="2400" b="1" dirty="0" smtClean="0">
                <a:solidFill>
                  <a:srgbClr val="7030A0"/>
                </a:solidFill>
              </a:rPr>
              <a:t> «Преемственность дошкольного и начального общего образования в условиях реализации ФГОС».</a:t>
            </a:r>
          </a:p>
          <a:p>
            <a:pPr fontAlgn="t"/>
            <a:r>
              <a:rPr lang="ru-RU" sz="2400" b="1" dirty="0" smtClean="0">
                <a:solidFill>
                  <a:srgbClr val="7030A0"/>
                </a:solidFill>
              </a:rPr>
              <a:t>"Нетрадиционные формы обучения в </a:t>
            </a:r>
            <a:r>
              <a:rPr lang="ru-RU" sz="2400" b="1" dirty="0" err="1" smtClean="0">
                <a:solidFill>
                  <a:srgbClr val="7030A0"/>
                </a:solidFill>
              </a:rPr>
              <a:t>нач</a:t>
            </a:r>
            <a:r>
              <a:rPr lang="ru-RU" sz="2400" b="1" dirty="0" smtClean="0">
                <a:solidFill>
                  <a:srgbClr val="7030A0"/>
                </a:solidFill>
              </a:rPr>
              <a:t>. школе, как средство повышения мотивации учения и самореализации личности уч-ся".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6" descr="C:\Users\Егор\Desktop\для Ел.П\DSC085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3456384" cy="237626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8" name="Рисунок 7" descr="C:\Users\Егор\AppData\Local\Microsoft\Windows\Temporary Internet Files\Content.Word\20170323_0931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3600400" cy="252028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9" name="Рисунок 8" descr="C:\Users\Егор\AppData\Local\Microsoft\Windows\Temporary Internet Files\Content.Word\20170323_1003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01008"/>
            <a:ext cx="3528392" cy="244827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Рисунок 9" descr="C:\Users\Егор\AppData\Local\Microsoft\Windows\Temporary Internet Files\Content.Word\20170323_1003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92696"/>
            <a:ext cx="3672408" cy="237626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39552" y="908720"/>
            <a:ext cx="79208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Зональные: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«Использование технологии развития  критического мышления в начальных классах».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«Использование современных  технологий обучения на уроках в начальной школе».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404664"/>
            <a:ext cx="287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2016-2017 </a:t>
            </a:r>
            <a:r>
              <a:rPr lang="ru-RU" sz="2800" b="1" dirty="0" err="1" smtClean="0">
                <a:solidFill>
                  <a:srgbClr val="7030A0"/>
                </a:solidFill>
              </a:rPr>
              <a:t>уч</a:t>
            </a:r>
            <a:r>
              <a:rPr lang="ru-RU" sz="2800" b="1" dirty="0" smtClean="0">
                <a:solidFill>
                  <a:srgbClr val="7030A0"/>
                </a:solidFill>
              </a:rPr>
              <a:t>. год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852936"/>
            <a:ext cx="25234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2400" b="1" i="1" dirty="0" smtClean="0">
                <a:solidFill>
                  <a:srgbClr val="C00000"/>
                </a:solidFill>
              </a:rPr>
              <a:t>Муниципальные:</a:t>
            </a:r>
          </a:p>
          <a:p>
            <a:pPr fontAlgn="t"/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164681"/>
            <a:ext cx="82809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«Поликультурное воспитание: профилактика межэтнических конфликтов».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Межмуниципальная конференция "Педагогический поиск: интеграция образовательных технологий и ИКТ».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«Преемственность в работе детского сада и школы как условие успешной адаптации детей к школьному обучению».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«Нестандартные уроки в начальной школе».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67544" y="404664"/>
            <a:ext cx="8280919" cy="150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Представляем наш дружный 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педагогический коллектив 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учителей и воспитателей</a:t>
            </a:r>
          </a:p>
        </p:txBody>
      </p:sp>
      <p:pic>
        <p:nvPicPr>
          <p:cNvPr id="6" name="Picture 5" descr="C:\Documents and Settings\Елена\Рабочий стол\фото учит+МО\DSC04111.JPG"/>
          <p:cNvPicPr>
            <a:picLocks noChangeAspect="1" noChangeArrowheads="1"/>
          </p:cNvPicPr>
          <p:nvPr/>
        </p:nvPicPr>
        <p:blipFill>
          <a:blip r:embed="rId3" cstate="print"/>
          <a:srcRect l="37007" t="25253" r="33448" b="30807"/>
          <a:stretch>
            <a:fillRect/>
          </a:stretch>
        </p:blipFill>
        <p:spPr bwMode="auto">
          <a:xfrm>
            <a:off x="611560" y="2204864"/>
            <a:ext cx="1656184" cy="1847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C:\Documents and Settings\Елена\Рабочий стол\фото учит+МО\DSC08689.JPG"/>
          <p:cNvPicPr>
            <a:picLocks noChangeAspect="1" noChangeArrowheads="1"/>
          </p:cNvPicPr>
          <p:nvPr/>
        </p:nvPicPr>
        <p:blipFill>
          <a:blip r:embed="rId4" cstate="print"/>
          <a:srcRect l="20842" t="5556" r="26631" b="50505"/>
          <a:stretch>
            <a:fillRect/>
          </a:stretch>
        </p:blipFill>
        <p:spPr bwMode="auto">
          <a:xfrm>
            <a:off x="2195736" y="1700808"/>
            <a:ext cx="1743090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Елена\Рабочий стол\DSC08675.JPG"/>
          <p:cNvPicPr>
            <a:picLocks noChangeAspect="1" noChangeArrowheads="1"/>
          </p:cNvPicPr>
          <p:nvPr/>
        </p:nvPicPr>
        <p:blipFill>
          <a:blip r:embed="rId5" cstate="print"/>
          <a:srcRect l="11549" t="7071" r="48451" b="53535"/>
          <a:stretch>
            <a:fillRect/>
          </a:stretch>
        </p:blipFill>
        <p:spPr bwMode="auto">
          <a:xfrm>
            <a:off x="5076056" y="1700808"/>
            <a:ext cx="1584175" cy="188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C:\Documents and Settings\Елена\Рабочий стол\фото учит+МО\DSC08687.JPG"/>
          <p:cNvPicPr>
            <a:picLocks noChangeAspect="1" noChangeArrowheads="1"/>
          </p:cNvPicPr>
          <p:nvPr/>
        </p:nvPicPr>
        <p:blipFill>
          <a:blip r:embed="rId6" cstate="print"/>
          <a:srcRect l="20842" t="5555" r="24612" b="48989"/>
          <a:stretch>
            <a:fillRect/>
          </a:stretch>
        </p:blipFill>
        <p:spPr bwMode="auto">
          <a:xfrm>
            <a:off x="6948264" y="2204864"/>
            <a:ext cx="1800200" cy="200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C:\Documents and Settings\Елена\Рабочий стол\фото учит+МО\DSC04114.JPG"/>
          <p:cNvPicPr>
            <a:picLocks noChangeAspect="1" noChangeArrowheads="1"/>
          </p:cNvPicPr>
          <p:nvPr/>
        </p:nvPicPr>
        <p:blipFill>
          <a:blip r:embed="rId7" cstate="print"/>
          <a:srcRect l="43826" t="35858" r="27765" b="24747"/>
          <a:stretch>
            <a:fillRect/>
          </a:stretch>
        </p:blipFill>
        <p:spPr bwMode="auto">
          <a:xfrm>
            <a:off x="539552" y="4149080"/>
            <a:ext cx="1744664" cy="1938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Documents and Settings\Елена\Рабочий стол\фото учит+МО\DSC04105.JPG"/>
          <p:cNvPicPr>
            <a:picLocks noChangeAspect="1" noChangeArrowheads="1"/>
          </p:cNvPicPr>
          <p:nvPr/>
        </p:nvPicPr>
        <p:blipFill>
          <a:blip r:embed="rId8" cstate="print"/>
          <a:srcRect l="19235" t="21982" r="14816"/>
          <a:stretch>
            <a:fillRect/>
          </a:stretch>
        </p:blipFill>
        <p:spPr>
          <a:xfrm>
            <a:off x="2483768" y="4725144"/>
            <a:ext cx="1872208" cy="1669806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12" name="Picture 10" descr="C:\Documents and Settings\Елена\Рабочий стол\фото учит+МО\DSC08684.JPG"/>
          <p:cNvPicPr>
            <a:picLocks noChangeAspect="1" noChangeArrowheads="1"/>
          </p:cNvPicPr>
          <p:nvPr/>
        </p:nvPicPr>
        <p:blipFill>
          <a:blip r:embed="rId9" cstate="print"/>
          <a:srcRect l="24883" t="2524" r="20571" b="53535"/>
          <a:stretch>
            <a:fillRect/>
          </a:stretch>
        </p:blipFill>
        <p:spPr bwMode="auto">
          <a:xfrm>
            <a:off x="5004048" y="4437112"/>
            <a:ext cx="1800200" cy="1933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Documents and Settings\Елена\Рабочий стол\фото учит+МО\DSC04110.JPG"/>
          <p:cNvPicPr>
            <a:picLocks noChangeAspect="1" noChangeArrowheads="1"/>
          </p:cNvPicPr>
          <p:nvPr/>
        </p:nvPicPr>
        <p:blipFill>
          <a:blip r:embed="rId10" cstate="print"/>
          <a:srcRect l="28602" t="18063" r="24737" b="25739"/>
          <a:stretch>
            <a:fillRect/>
          </a:stretch>
        </p:blipFill>
        <p:spPr bwMode="auto">
          <a:xfrm>
            <a:off x="6804248" y="4581128"/>
            <a:ext cx="1993078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Ишня Школа\Desktop\Рисунок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3140968"/>
            <a:ext cx="1713576" cy="1584176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Егор\Desktop\DCIM\153___04\IMG_0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384376" cy="25382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6" name="Рисунок 5" descr="C:\Users\Егор\Desktop\МЦ - Итоги межмуниципальной конференции_files\IMG_99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3816424" cy="252028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9" descr="N:\Русский 3б класс\_DSC0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573016"/>
            <a:ext cx="3739344" cy="249289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404664"/>
            <a:ext cx="287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2017-2018 </a:t>
            </a:r>
            <a:r>
              <a:rPr lang="ru-RU" sz="2800" b="1" dirty="0" err="1" smtClean="0">
                <a:solidFill>
                  <a:srgbClr val="7030A0"/>
                </a:solidFill>
              </a:rPr>
              <a:t>уч</a:t>
            </a:r>
            <a:r>
              <a:rPr lang="ru-RU" sz="2800" b="1" dirty="0" smtClean="0">
                <a:solidFill>
                  <a:srgbClr val="7030A0"/>
                </a:solidFill>
              </a:rPr>
              <a:t>. год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908720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Зональные:</a:t>
            </a:r>
            <a:r>
              <a:rPr lang="ru-RU" sz="2400" dirty="0" smtClean="0"/>
              <a:t>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Семинар на базе МОУ </a:t>
            </a:r>
            <a:r>
              <a:rPr lang="ru-RU" sz="2400" b="1" dirty="0" err="1" smtClean="0">
                <a:solidFill>
                  <a:srgbClr val="7030A0"/>
                </a:solidFill>
              </a:rPr>
              <a:t>Шурскольской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сош</a:t>
            </a:r>
            <a:r>
              <a:rPr lang="ru-RU" sz="2400" b="1" dirty="0" smtClean="0">
                <a:solidFill>
                  <a:srgbClr val="7030A0"/>
                </a:solidFill>
              </a:rPr>
              <a:t> в рамках проведения в начальной школе предметной недели по «Лестнице знаний»;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«Проектная деятельность младших школьников как средство реализации ФГОС»</a:t>
            </a:r>
            <a:endParaRPr lang="ru-RU" sz="2400" b="1" i="1" dirty="0" smtClean="0">
              <a:solidFill>
                <a:srgbClr val="C00000"/>
              </a:solidFill>
            </a:endParaRPr>
          </a:p>
          <a:p>
            <a:pPr fontAlgn="t"/>
            <a:r>
              <a:rPr lang="ru-RU" sz="2400" b="1" i="1" dirty="0" smtClean="0">
                <a:solidFill>
                  <a:srgbClr val="C00000"/>
                </a:solidFill>
              </a:rPr>
              <a:t>Муниципальные:</a:t>
            </a:r>
          </a:p>
          <a:p>
            <a:pPr fontAlgn="t"/>
            <a:r>
              <a:rPr lang="ru-RU" sz="2400" b="1" dirty="0" smtClean="0">
                <a:solidFill>
                  <a:srgbClr val="7030A0"/>
                </a:solidFill>
              </a:rPr>
              <a:t>«Современные подходы в математическом образовании младших школьников»</a:t>
            </a:r>
          </a:p>
          <a:p>
            <a:pPr fontAlgn="t"/>
            <a:r>
              <a:rPr lang="ru-RU" sz="2400" b="1" i="1" dirty="0" smtClean="0">
                <a:solidFill>
                  <a:srgbClr val="C00000"/>
                </a:solidFill>
              </a:rPr>
              <a:t>Школьные</a:t>
            </a:r>
          </a:p>
          <a:p>
            <a:pPr fontAlgn="t"/>
            <a:endParaRPr lang="ru-RU" sz="2400" b="1" dirty="0" smtClean="0">
              <a:solidFill>
                <a:srgbClr val="7030A0"/>
              </a:solidFill>
            </a:endParaRPr>
          </a:p>
          <a:p>
            <a:pPr fontAlgn="t"/>
            <a:endParaRPr lang="ru-RU" sz="2400" b="1" dirty="0" smtClean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65313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«Организация работы по созданию образовательных условий в школе в условиях введения ФГОС НОО  для обучающихся с ОВЗ, умственной отсталостью (интеллектуальным нарушением) и детей-инвалидов».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32" name="Picture 8" descr="C:\Users\Егор\Desktop\мо 2017-18\семинар фото\1515572967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73016"/>
            <a:ext cx="3886200" cy="21907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2450028" cy="216024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620688"/>
            <a:ext cx="2508665" cy="216024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620688"/>
            <a:ext cx="2160240" cy="221836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119675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7030A0"/>
                </a:solidFill>
              </a:rPr>
              <a:t>Митяева Е..Н. </a:t>
            </a:r>
            <a:r>
              <a:rPr lang="ru-RU" sz="2400" dirty="0" smtClean="0">
                <a:solidFill>
                  <a:srgbClr val="7030A0"/>
                </a:solidFill>
              </a:rPr>
              <a:t>(краткосрочное обучение 12 ч.) 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</a:rPr>
              <a:t>«Основы генеалогии» .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132856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7030A0"/>
                </a:solidFill>
              </a:rPr>
              <a:t>Киселева Е.С .,Покровская Е.П., Федотова М.В.</a:t>
            </a:r>
            <a:r>
              <a:rPr lang="ru-RU" sz="2400" dirty="0" smtClean="0">
                <a:solidFill>
                  <a:srgbClr val="7030A0"/>
                </a:solidFill>
              </a:rPr>
              <a:t> «Система оценивания </a:t>
            </a:r>
            <a:r>
              <a:rPr lang="ru-RU" sz="2400" dirty="0" err="1" smtClean="0">
                <a:solidFill>
                  <a:srgbClr val="7030A0"/>
                </a:solidFill>
              </a:rPr>
              <a:t>метапредметных</a:t>
            </a:r>
            <a:r>
              <a:rPr lang="ru-RU" sz="2400" dirty="0" smtClean="0">
                <a:solidFill>
                  <a:srgbClr val="7030A0"/>
                </a:solidFill>
              </a:rPr>
              <a:t> результатов обучающихся начальной школы»  (36 ч.)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476672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Курсы повышения </a:t>
            </a:r>
            <a:r>
              <a:rPr lang="ru-RU" sz="3200" b="1" dirty="0" err="1" smtClean="0">
                <a:solidFill>
                  <a:srgbClr val="7030A0"/>
                </a:solidFill>
              </a:rPr>
              <a:t>кваллификации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429000"/>
            <a:ext cx="6669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Участие в </a:t>
            </a:r>
            <a:r>
              <a:rPr lang="ru-RU" sz="2400" dirty="0" err="1" smtClean="0">
                <a:solidFill>
                  <a:srgbClr val="7030A0"/>
                </a:solidFill>
              </a:rPr>
              <a:t>вебинарах</a:t>
            </a:r>
            <a:r>
              <a:rPr lang="ru-RU" sz="2400" dirty="0" smtClean="0">
                <a:solidFill>
                  <a:srgbClr val="7030A0"/>
                </a:solidFill>
              </a:rPr>
              <a:t>  издательства «1 сентября»,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издательства «Просвещения»,ИРО.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4437112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Аттестация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5229200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2016-2017 г.</a:t>
            </a:r>
            <a:r>
              <a:rPr lang="ru-RU" sz="2400" dirty="0" smtClean="0">
                <a:solidFill>
                  <a:srgbClr val="7030A0"/>
                </a:solidFill>
              </a:rPr>
              <a:t> подтвердили  высшую категорию  </a:t>
            </a:r>
            <a:r>
              <a:rPr lang="ru-RU" sz="2400" b="1" dirty="0" err="1" smtClean="0">
                <a:solidFill>
                  <a:srgbClr val="7030A0"/>
                </a:solidFill>
              </a:rPr>
              <a:t>Саракат</a:t>
            </a:r>
            <a:r>
              <a:rPr lang="ru-RU" sz="2400" b="1" dirty="0" smtClean="0">
                <a:solidFill>
                  <a:srgbClr val="7030A0"/>
                </a:solidFill>
              </a:rPr>
              <a:t> О.М., Мужичина В.В.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305" y="731927"/>
            <a:ext cx="180665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76672"/>
            <a:ext cx="2160240" cy="152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6672"/>
            <a:ext cx="2088232" cy="15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204864"/>
            <a:ext cx="2088232" cy="156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O:\Благодарность учителю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204864"/>
            <a:ext cx="2240842" cy="1584176"/>
          </a:xfrm>
          <a:prstGeom prst="rect">
            <a:avLst/>
          </a:prstGeom>
          <a:noFill/>
        </p:spPr>
      </p:pic>
      <p:pic>
        <p:nvPicPr>
          <p:cNvPr id="4" name="Picture 2" descr="O:\Киселевой Е.С\Учителю Киселевой Е.С.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492896"/>
            <a:ext cx="1368152" cy="1936215"/>
          </a:xfrm>
          <a:prstGeom prst="rect">
            <a:avLst/>
          </a:prstGeom>
          <a:noFill/>
        </p:spPr>
      </p:pic>
      <p:pic>
        <p:nvPicPr>
          <p:cNvPr id="5" name="Picture 3" descr="O:\Киселевой Е.С\Учителю Киселевой Е.С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76672"/>
            <a:ext cx="1342851" cy="1900409"/>
          </a:xfrm>
          <a:prstGeom prst="rect">
            <a:avLst/>
          </a:prstGeom>
          <a:noFill/>
        </p:spPr>
      </p:pic>
      <p:pic>
        <p:nvPicPr>
          <p:cNvPr id="6" name="Picture 4" descr="O:\Лига чисел\Киселевой Е.С\Киселевой Е.С. Благодарность за активное участи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2492896"/>
            <a:ext cx="1296144" cy="1834309"/>
          </a:xfrm>
          <a:prstGeom prst="rect">
            <a:avLst/>
          </a:prstGeom>
          <a:noFill/>
        </p:spPr>
      </p:pic>
      <p:pic>
        <p:nvPicPr>
          <p:cNvPr id="7" name="Picture 5" descr="C:\Users\Егор\Desktop\награды\23 янв\№1801513 от 18.01.20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560" y="4509120"/>
            <a:ext cx="1440160" cy="1871628"/>
          </a:xfrm>
          <a:prstGeom prst="rect">
            <a:avLst/>
          </a:prstGeom>
          <a:noFill/>
        </p:spPr>
      </p:pic>
      <p:pic>
        <p:nvPicPr>
          <p:cNvPr id="1030" name="Picture 6" descr="C:\Users\Егор\Desktop\награды\дип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4077072"/>
            <a:ext cx="1532039" cy="216542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7040390" y="4849042"/>
            <a:ext cx="1975987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5368451" y="4360741"/>
            <a:ext cx="2186446" cy="147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3443377" y="4413607"/>
            <a:ext cx="247326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Содержимое 4"/>
          <p:cNvSpPr txBox="1">
            <a:spLocks/>
          </p:cNvSpPr>
          <p:nvPr/>
        </p:nvSpPr>
        <p:spPr>
          <a:xfrm>
            <a:off x="827584" y="1484784"/>
            <a:ext cx="7491412" cy="4714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 начальной школе имеется сложившийся коллектив опытных педагогов, способных успешно реализовать поставленные задачи.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 школе создана комфортная образовательная среда.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Результаты работы учителей подтверждаются призовыми местами, завоеванными нашими детьми  в конкурсах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олимпиадах.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Работа с мотивированными на учебную деятельность и одаренными детьми осуществляется целенаправленно.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548680"/>
            <a:ext cx="1718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Выводы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55595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980728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«Повышение эффективности образовательного процесса через применение современных подходов к организации образовательной деятельности, непрерывное совершенствование профессионального уровня и педагогического мастерства учителя»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76672"/>
            <a:ext cx="86764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3300"/>
                </a:solidFill>
              </a:rPr>
              <a:t>За период с</a:t>
            </a:r>
            <a:r>
              <a:rPr kumimoji="0" lang="ru-RU" sz="2800" b="1" dirty="0" smtClean="0">
                <a:solidFill>
                  <a:srgbClr val="CC3300"/>
                </a:solidFill>
              </a:rPr>
              <a:t> 2015-2018 </a:t>
            </a:r>
            <a:r>
              <a:rPr lang="ru-RU" sz="2800" b="1" dirty="0" smtClean="0">
                <a:solidFill>
                  <a:srgbClr val="CC3300"/>
                </a:solidFill>
              </a:rPr>
              <a:t>г</a:t>
            </a:r>
            <a:r>
              <a:rPr kumimoji="0" lang="ru-RU" sz="2800" b="1" dirty="0" smtClean="0">
                <a:solidFill>
                  <a:srgbClr val="CC3300"/>
                </a:solidFill>
              </a:rPr>
              <a:t> работа велась </a:t>
            </a:r>
          </a:p>
          <a:p>
            <a:pPr algn="ctr"/>
            <a:r>
              <a:rPr kumimoji="0" lang="ru-RU" sz="2800" b="1" dirty="0" smtClean="0">
                <a:solidFill>
                  <a:srgbClr val="CC3300"/>
                </a:solidFill>
              </a:rPr>
              <a:t>по следующим направлениям:</a:t>
            </a:r>
          </a:p>
          <a:p>
            <a:endParaRPr kumimoji="0" lang="ru-RU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lang="ru-RU" sz="2800" b="1" dirty="0">
                <a:solidFill>
                  <a:srgbClr val="7030A0"/>
                </a:solidFill>
              </a:rPr>
              <a:t>с</a:t>
            </a:r>
            <a:r>
              <a:rPr lang="ru-RU" sz="2800" b="1" dirty="0" smtClean="0">
                <a:solidFill>
                  <a:srgbClr val="7030A0"/>
                </a:solidFill>
              </a:rPr>
              <a:t>еминары школьные , зональные, муниципальные</a:t>
            </a:r>
            <a:r>
              <a:rPr kumimoji="0" lang="ru-RU" sz="2800" b="1" dirty="0" smtClean="0">
                <a:solidFill>
                  <a:srgbClr val="7030A0"/>
                </a:solidFill>
              </a:rPr>
              <a:t>;</a:t>
            </a:r>
          </a:p>
          <a:p>
            <a:pPr>
              <a:buFont typeface="Wingdings" pitchFamily="2" charset="2"/>
              <a:buChar char="ь"/>
            </a:pPr>
            <a:endParaRPr kumimoji="0" lang="ru-RU" sz="28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lang="ru-RU" sz="2800" b="1" dirty="0">
                <a:solidFill>
                  <a:srgbClr val="7030A0"/>
                </a:solidFill>
              </a:rPr>
              <a:t>о</a:t>
            </a:r>
            <a:r>
              <a:rPr lang="ru-RU" sz="2800" b="1" dirty="0" smtClean="0">
                <a:solidFill>
                  <a:srgbClr val="7030A0"/>
                </a:solidFill>
              </a:rPr>
              <a:t>ткрытые уроки</a:t>
            </a:r>
            <a:r>
              <a:rPr kumimoji="0" lang="ru-RU" sz="2800" b="1" dirty="0" smtClean="0">
                <a:solidFill>
                  <a:srgbClr val="7030A0"/>
                </a:solidFill>
              </a:rPr>
              <a:t>;</a:t>
            </a:r>
          </a:p>
          <a:p>
            <a:pPr>
              <a:buFont typeface="Wingdings" pitchFamily="2" charset="2"/>
              <a:buChar char="ь"/>
            </a:pPr>
            <a:endParaRPr kumimoji="0" lang="ru-RU" sz="28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kumimoji="0" lang="ru-RU" sz="2800" b="1" dirty="0" smtClean="0">
                <a:solidFill>
                  <a:srgbClr val="7030A0"/>
                </a:solidFill>
              </a:rPr>
              <a:t>повышение педагогического мастерства;</a:t>
            </a:r>
          </a:p>
          <a:p>
            <a:pPr>
              <a:buFont typeface="Wingdings" pitchFamily="2" charset="2"/>
              <a:buChar char="ь"/>
            </a:pPr>
            <a:endParaRPr kumimoji="0" lang="ru-RU" sz="28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lang="ru-RU" sz="2800" b="1" dirty="0">
                <a:solidFill>
                  <a:srgbClr val="7030A0"/>
                </a:solidFill>
              </a:rPr>
              <a:t>у</a:t>
            </a:r>
            <a:r>
              <a:rPr kumimoji="0" lang="ru-RU" sz="2800" b="1" dirty="0" smtClean="0">
                <a:solidFill>
                  <a:srgbClr val="7030A0"/>
                </a:solidFill>
              </a:rPr>
              <a:t>частие в различных конкурсах;</a:t>
            </a:r>
          </a:p>
          <a:p>
            <a:pPr>
              <a:buFont typeface="Wingdings" pitchFamily="2" charset="2"/>
              <a:buChar char="ь"/>
            </a:pPr>
            <a:endParaRPr kumimoji="0" lang="ru-RU" sz="28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kumimoji="0" lang="ru-RU" sz="2800" b="1" dirty="0" smtClean="0">
                <a:solidFill>
                  <a:srgbClr val="7030A0"/>
                </a:solidFill>
              </a:rPr>
              <a:t>организация предметных недель;</a:t>
            </a:r>
          </a:p>
          <a:p>
            <a:pPr>
              <a:buFont typeface="Wingdings" pitchFamily="2" charset="2"/>
              <a:buNone/>
            </a:pPr>
            <a:endParaRPr kumimoji="0" lang="ru-RU" sz="28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ь"/>
            </a:pPr>
            <a:r>
              <a:rPr kumimoji="0" lang="ru-RU" sz="2800" b="1" dirty="0" smtClean="0">
                <a:solidFill>
                  <a:srgbClr val="7030A0"/>
                </a:solidFill>
              </a:rPr>
              <a:t>внеклассная работа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9792" y="332656"/>
            <a:ext cx="3830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       </a:t>
            </a:r>
            <a:r>
              <a:rPr lang="ru-RU" sz="3200" b="1" dirty="0" smtClean="0">
                <a:solidFill>
                  <a:srgbClr val="7030A0"/>
                </a:solidFill>
              </a:rPr>
              <a:t>2015-2016 </a:t>
            </a:r>
            <a:r>
              <a:rPr lang="ru-RU" sz="3200" b="1" dirty="0" err="1" smtClean="0">
                <a:solidFill>
                  <a:srgbClr val="7030A0"/>
                </a:solidFill>
              </a:rPr>
              <a:t>уч</a:t>
            </a:r>
            <a:r>
              <a:rPr lang="ru-RU" sz="3200" b="1" dirty="0" smtClean="0">
                <a:solidFill>
                  <a:srgbClr val="7030A0"/>
                </a:solidFill>
              </a:rPr>
              <a:t>. год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43608" y="1700808"/>
            <a:ext cx="2376264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Неделя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начальных  классов, посвященная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Году литературы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Егор\Desktop\Новая папка\фотки с фотоаппарата\фото 1 кл\142___11\IMG_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708920"/>
            <a:ext cx="2112234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Егор\Desktop\Новая папка\фотки с фотоаппарата\фото 1 кл\142___11\IMG_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81128"/>
            <a:ext cx="2160240" cy="162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Егор\Desktop\Новая папка\фотки с фотоаппарата\фото 1 кл\142___11\IMG_04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581128"/>
            <a:ext cx="2184243" cy="163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C:\Users\Егор\Desktop\Новая папка\фотки с фотоаппарата\фото 1 кл\142___11\IMG_04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7" y="2726920"/>
            <a:ext cx="2088233" cy="156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http://www.eduportal44.ru/sharya_r/18/SiteAssets/Lists/List6/AllItems/20150523_1147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052736"/>
            <a:ext cx="2376264" cy="1440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" descr="C:\Users\Егор\Desktop\Новая папка\фотки с фотоаппарата\фото 1 кл\142___11\IMG_04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3789040"/>
            <a:ext cx="2232248" cy="167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hello_html_m665c76ac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8083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2420888"/>
            <a:ext cx="37412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ПРЕДМЕТНАЯ НЕДЕЛЯ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НАЧАЛЬНЫХ КЛАССОВ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«Марафон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знаний»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Девиз: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«Знания! Творчество!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Дружба!»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476672"/>
            <a:ext cx="3639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2016-2017 </a:t>
            </a:r>
            <a:r>
              <a:rPr lang="ru-RU" sz="3600" b="1" dirty="0" err="1" smtClean="0">
                <a:solidFill>
                  <a:srgbClr val="7030A0"/>
                </a:solidFill>
              </a:rPr>
              <a:t>уч</a:t>
            </a:r>
            <a:r>
              <a:rPr lang="ru-RU" sz="3600" b="1" dirty="0" smtClean="0">
                <a:solidFill>
                  <a:srgbClr val="7030A0"/>
                </a:solidFill>
              </a:rPr>
              <a:t>. год</a:t>
            </a:r>
            <a:endParaRPr lang="ru-RU" sz="3600" b="1" dirty="0"/>
          </a:p>
        </p:txBody>
      </p:sp>
      <p:pic>
        <p:nvPicPr>
          <p:cNvPr id="8" name="Picture 1" descr="C:\Users\Егор\Desktop\Новая папка\фотки с фотоаппарата\фото 1 кл\142___11\IMG_0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933056"/>
            <a:ext cx="307234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Егор\Desktop\фотки с фотоаппарата\132___11\IMG_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5" y="1268760"/>
            <a:ext cx="307233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077072"/>
            <a:ext cx="343535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404664"/>
            <a:ext cx="3639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2017-2018 </a:t>
            </a:r>
            <a:r>
              <a:rPr lang="ru-RU" sz="3600" b="1" dirty="0" err="1" smtClean="0">
                <a:solidFill>
                  <a:srgbClr val="7030A0"/>
                </a:solidFill>
              </a:rPr>
              <a:t>уч</a:t>
            </a:r>
            <a:r>
              <a:rPr lang="ru-RU" sz="3600" b="1" dirty="0" smtClean="0">
                <a:solidFill>
                  <a:srgbClr val="7030A0"/>
                </a:solidFill>
              </a:rPr>
              <a:t>. год</a:t>
            </a:r>
            <a:endParaRPr lang="ru-RU" sz="3600" b="1" dirty="0"/>
          </a:p>
        </p:txBody>
      </p:sp>
      <p:pic>
        <p:nvPicPr>
          <p:cNvPr id="5122" name="Picture 2" descr="https://ds04.infourok.ru/uploads/ex/0de0/00146cb7-784d81d6/hello_html_6e2037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880320" cy="2160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2736304" cy="172819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Егор\Desktop\20171122_093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797152"/>
            <a:ext cx="2520280" cy="151216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924944"/>
            <a:ext cx="2475738" cy="152958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Егор\Desktop\20171124_1442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196752"/>
            <a:ext cx="2232248" cy="144016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Егор\Desktop\20171124_1441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196752"/>
            <a:ext cx="2592288" cy="1656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Егор\Desktop\20171124_14415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501008"/>
            <a:ext cx="2448272" cy="158417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3" name="Picture 2" descr="C:\Users\Егор\Desktop\пелевина\160___03\IMG_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2664296" cy="199822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4" name="Рисунок 13" descr="C:\Users\Егор\Desktop\для Ел.П\DSC085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12776"/>
            <a:ext cx="2736304" cy="201622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5" name="Picture 5" descr="C:\Users\Егор\Desktop\пелевина\160___03\IMG_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05064"/>
            <a:ext cx="2880320" cy="21602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6" name="Picture 6" descr="C:\Users\Егор\Desktop\пелевина\160___03\IMG_01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1" y="4005064"/>
            <a:ext cx="2928325" cy="21962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83568" y="476672"/>
            <a:ext cx="7979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Уроки с использованием новых технологий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0" name="Picture 3" descr="C:\Users\Егор\Desktop\sHKp71KRx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276872"/>
            <a:ext cx="2880320" cy="21602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1b8/0003d247-b528ab27/2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40466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Участие детей в исследовательской  и проектной    деятельности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088032"/>
            <a:ext cx="2274313" cy="184502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132856"/>
            <a:ext cx="2234290" cy="18002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0" name="Picture 2" descr="C:\Users\Егор\Desktop\qQQQGUsKHy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645024"/>
            <a:ext cx="2976331" cy="22322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" name="Picture 2" descr="C:\Users\Егор\Desktop\HyKe_TnIs-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5" y="4329100"/>
            <a:ext cx="2520280" cy="18902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 descr="C:\Users\Егор\Desktop\V5CZJYva2f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689" y="4355722"/>
            <a:ext cx="2412776" cy="18095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" name="Picture 2" descr="C:\Users\Егор\Desktop\uoBqUZ2FxF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628800"/>
            <a:ext cx="2400266" cy="1800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748</Words>
  <Application>Microsoft Office PowerPoint</Application>
  <PresentationFormat>Экран (4:3)</PresentationFormat>
  <Paragraphs>125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Егор</dc:creator>
  <cp:lastModifiedBy>1</cp:lastModifiedBy>
  <cp:revision>109</cp:revision>
  <dcterms:created xsi:type="dcterms:W3CDTF">2018-04-15T13:14:30Z</dcterms:created>
  <dcterms:modified xsi:type="dcterms:W3CDTF">2019-06-19T07:22:27Z</dcterms:modified>
</cp:coreProperties>
</file>