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32"/>
  </p:notesMasterIdLst>
  <p:handoutMasterIdLst>
    <p:handoutMasterId r:id="rId33"/>
  </p:handoutMasterIdLst>
  <p:sldIdLst>
    <p:sldId id="256" r:id="rId5"/>
    <p:sldId id="300" r:id="rId6"/>
    <p:sldId id="276" r:id="rId7"/>
    <p:sldId id="277" r:id="rId8"/>
    <p:sldId id="281" r:id="rId9"/>
    <p:sldId id="282" r:id="rId10"/>
    <p:sldId id="283" r:id="rId11"/>
    <p:sldId id="285" r:id="rId12"/>
    <p:sldId id="286" r:id="rId13"/>
    <p:sldId id="288" r:id="rId14"/>
    <p:sldId id="270" r:id="rId15"/>
    <p:sldId id="293" r:id="rId16"/>
    <p:sldId id="296" r:id="rId17"/>
    <p:sldId id="294" r:id="rId18"/>
    <p:sldId id="298" r:id="rId19"/>
    <p:sldId id="278" r:id="rId20"/>
    <p:sldId id="268" r:id="rId21"/>
    <p:sldId id="297" r:id="rId22"/>
    <p:sldId id="284" r:id="rId23"/>
    <p:sldId id="267" r:id="rId24"/>
    <p:sldId id="269" r:id="rId25"/>
    <p:sldId id="273" r:id="rId26"/>
    <p:sldId id="274" r:id="rId27"/>
    <p:sldId id="275" r:id="rId28"/>
    <p:sldId id="280" r:id="rId29"/>
    <p:sldId id="279" r:id="rId30"/>
    <p:sldId id="301" r:id="rId31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418E03"/>
    <a:srgbClr val="63C98C"/>
    <a:srgbClr val="F5F8FA"/>
    <a:srgbClr val="09918B"/>
    <a:srgbClr val="17F1E7"/>
    <a:srgbClr val="F6F9FB"/>
    <a:srgbClr val="E43802"/>
    <a:srgbClr val="B73C05"/>
    <a:srgbClr val="F8530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5" autoAdjust="0"/>
    <p:restoredTop sz="94533" autoAdjust="0"/>
  </p:normalViewPr>
  <p:slideViewPr>
    <p:cSldViewPr snapToGrid="0">
      <p:cViewPr varScale="1">
        <p:scale>
          <a:sx n="93" d="100"/>
          <a:sy n="93" d="100"/>
        </p:scale>
        <p:origin x="-96" y="-35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78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68E2-8283-46B6-8FBF-264D443BE556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C573-8121-487C-B7E4-735E1C5AD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497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933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3341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0144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055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1286" y="1865122"/>
            <a:ext cx="7004052" cy="819125"/>
          </a:xfrm>
          <a:prstGeom prst="rect">
            <a:avLst/>
          </a:prstGeom>
          <a:ln w="76200">
            <a:noFill/>
          </a:ln>
        </p:spPr>
        <p:txBody>
          <a:bodyPr anchor="ctr"/>
          <a:lstStyle>
            <a:lvl1pPr algn="ctr">
              <a:defRPr sz="4500">
                <a:solidFill>
                  <a:srgbClr val="418E0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2302" y="3810220"/>
            <a:ext cx="4681603" cy="16557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>
                <a:solidFill>
                  <a:srgbClr val="418E03"/>
                </a:solidFill>
              </a:rPr>
              <a:t>Образец подзаголовка</a:t>
            </a:r>
            <a:endParaRPr lang="ru-RU" dirty="0">
              <a:solidFill>
                <a:srgbClr val="418E0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9135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416478" y="1628383"/>
            <a:ext cx="5073041" cy="2605413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Roboto Cn" pitchFamily="2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7598" y="6048375"/>
            <a:ext cx="1543050" cy="1619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00" y="3883762"/>
            <a:ext cx="1524000" cy="1609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043" y="3274453"/>
            <a:ext cx="1590675" cy="1609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786" y="4354741"/>
            <a:ext cx="1543050" cy="1619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00" y="4688625"/>
            <a:ext cx="1524000" cy="1619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6878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2.59259E-6 L 0.32419 0.2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2" y="10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1.11111E-6 L 0.50016 0.092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60" y="4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0 L 0.59872 -0.225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6" y="-112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4.81481E-6 L -0.53045 0.17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22" y="85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3.7037E-7 L -0.4968 -0.02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0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"/>
            <a:ext cx="9901741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9687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912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167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9551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26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5607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4317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7073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4336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17" r:id="rId2"/>
    <p:sldLayoutId id="2147483708" r:id="rId3"/>
    <p:sldLayoutId id="2147483709" r:id="rId4"/>
    <p:sldLayoutId id="2147483710" r:id="rId5"/>
    <p:sldLayoutId id="2147483712" r:id="rId6"/>
    <p:sldLayoutId id="2147483716" r:id="rId7"/>
    <p:sldLayoutId id="2147483715" r:id="rId8"/>
    <p:sldLayoutId id="2147483714" r:id="rId9"/>
    <p:sldLayoutId id="2147483713" r:id="rId10"/>
    <p:sldLayoutId id="2147483707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7.xml"/><Relationship Id="rId7" Type="http://schemas.openxmlformats.org/officeDocument/2006/relationships/slide" Target="slide2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8.xml"/><Relationship Id="rId9" Type="http://schemas.openxmlformats.org/officeDocument/2006/relationships/slide" Target="slide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11" Type="http://schemas.openxmlformats.org/officeDocument/2006/relationships/slide" Target="slide13.xml"/><Relationship Id="rId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slide" Target="slide20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1803" y="2358281"/>
            <a:ext cx="7506003" cy="8191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8800" b="1" dirty="0">
                <a:solidFill>
                  <a:srgbClr val="0000CC"/>
                </a:solidFill>
              </a:rPr>
              <a:t>Викторина </a:t>
            </a:r>
            <a:br>
              <a:rPr lang="ru-RU" sz="8800" b="1" dirty="0">
                <a:solidFill>
                  <a:srgbClr val="0000CC"/>
                </a:solidFill>
              </a:rPr>
            </a:br>
            <a:r>
              <a:rPr lang="ru-RU" sz="8800" b="1" dirty="0" smtClean="0">
                <a:solidFill>
                  <a:srgbClr val="0000CC"/>
                </a:solidFill>
              </a:rPr>
              <a:t>«ВСЕЗНАЙКА»</a:t>
            </a:r>
            <a:endParaRPr lang="ru-RU" sz="8800" b="1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1582" y="6072026"/>
            <a:ext cx="5589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Материал для урока информатики в 5-6 классах.</a:t>
            </a:r>
          </a:p>
          <a:p>
            <a:r>
              <a:rPr lang="ru-RU" b="1" dirty="0" smtClean="0"/>
              <a:t>Учитель: Мялкина Е.Ю.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93187" y="123290"/>
            <a:ext cx="609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МОУ </a:t>
            </a:r>
            <a:r>
              <a:rPr lang="ru-RU" dirty="0" err="1" smtClean="0"/>
              <a:t>Ишненская</a:t>
            </a:r>
            <a:r>
              <a:rPr lang="ru-RU" smtClean="0"/>
              <a:t> СОШ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4400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888EE8-AE86-4F93-937A-999117BB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32764"/>
            <a:ext cx="4230806" cy="3330054"/>
          </a:xfrm>
        </p:spPr>
        <p:txBody>
          <a:bodyPr>
            <a:normAutofit/>
          </a:bodyPr>
          <a:lstStyle/>
          <a:p>
            <a:r>
              <a:rPr lang="ru-RU" sz="4000" dirty="0"/>
              <a:t>Вирусов бояться </a:t>
            </a:r>
            <a:br>
              <a:rPr lang="ru-RU" sz="4000" dirty="0"/>
            </a:br>
            <a:r>
              <a:rPr lang="ru-RU" sz="4000" dirty="0"/>
              <a:t>в интернет не ходить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899BA6C-57D0-4D57-84A8-8A7FB3B4FA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600" dirty="0"/>
              <a:t>Волков бояться – в лес не ходить</a:t>
            </a:r>
          </a:p>
        </p:txBody>
      </p:sp>
    </p:spTree>
    <p:extLst>
      <p:ext uri="{BB962C8B-B14F-4D97-AF65-F5344CB8AC3E}">
        <p14:creationId xmlns="" xmlns:p14="http://schemas.microsoft.com/office/powerpoint/2010/main" val="2459354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12531" y="1129333"/>
            <a:ext cx="4071743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4000" dirty="0"/>
              <a:t>Семь бед</a:t>
            </a:r>
            <a:br>
              <a:rPr lang="ru-RU" sz="4000" dirty="0"/>
            </a:br>
            <a:r>
              <a:rPr lang="ru-RU" sz="4000" dirty="0"/>
              <a:t>-</a:t>
            </a:r>
            <a:br>
              <a:rPr lang="ru-RU" sz="4000" dirty="0"/>
            </a:br>
            <a:r>
              <a:rPr lang="ru-RU" sz="4000" dirty="0"/>
              <a:t>один «</a:t>
            </a:r>
            <a:r>
              <a:rPr lang="en-US" sz="4000" dirty="0"/>
              <a:t>RESET</a:t>
            </a:r>
            <a:r>
              <a:rPr lang="ru-RU" sz="4000" dirty="0"/>
              <a:t>»</a:t>
            </a:r>
          </a:p>
        </p:txBody>
      </p:sp>
      <p:sp>
        <p:nvSpPr>
          <p:cNvPr id="11" name="Прямоугольник 10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6084365" y="1635617"/>
            <a:ext cx="2757417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418E0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Семь бед – один ответ</a:t>
            </a:r>
          </a:p>
        </p:txBody>
      </p:sp>
    </p:spTree>
    <p:extLst>
      <p:ext uri="{BB962C8B-B14F-4D97-AF65-F5344CB8AC3E}">
        <p14:creationId xmlns="" xmlns:p14="http://schemas.microsoft.com/office/powerpoint/2010/main" val="2294816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6BF71E-8702-4FB0-BDE8-71CBDDB26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25B002C-1764-4168-BCE2-0B2CB2B9DD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400" dirty="0"/>
              <a:t>обработка</a:t>
            </a:r>
          </a:p>
        </p:txBody>
      </p:sp>
      <p:pic>
        <p:nvPicPr>
          <p:cNvPr id="6" name="Рисунок 5" descr="Изображение выглядит как внутренний, стол, чашк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1C6EC860-6936-47A2-8E78-B197B03F7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4" y="2178050"/>
            <a:ext cx="4762500" cy="190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8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DAEFB1F-FF1F-4973-9FA5-95665A0DA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57" y="2174837"/>
            <a:ext cx="4767485" cy="1908213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25B002C-1764-4168-BCE2-0B2CB2B9DD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dirty="0"/>
              <a:t>хранение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282637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6BF71E-8702-4FB0-BDE8-71CBDDB26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25B002C-1764-4168-BCE2-0B2CB2B9DD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/>
              <a:t>процессор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30CACEB-892F-4935-9711-833EDAC85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25" y="1993900"/>
            <a:ext cx="4762500" cy="190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8147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1BB2C6-A8DD-4B65-AB70-68808C67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09D65AC-1AEB-4E8B-8CC5-6650833119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400" dirty="0"/>
              <a:t>модель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CD6B19B-4B9D-4D3C-B68A-5EFC39A97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09" y="1745572"/>
            <a:ext cx="4196392" cy="16785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7916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0826" y="1602712"/>
            <a:ext cx="7497605" cy="247691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just"/>
            <a:r>
              <a:rPr lang="ru-RU" sz="4800" b="1" dirty="0"/>
              <a:t>загадки  </a:t>
            </a:r>
            <a:r>
              <a:rPr lang="ru-RU" sz="4800" b="1" dirty="0">
                <a:hlinkClick r:id="rId3" action="ppaction://hlinksldjump"/>
              </a:rPr>
              <a:t>5</a:t>
            </a:r>
            <a:r>
              <a:rPr lang="ru-RU" sz="4800" b="1" dirty="0"/>
              <a:t> </a:t>
            </a:r>
            <a:r>
              <a:rPr lang="ru-RU" sz="4800" b="1" dirty="0">
                <a:hlinkClick r:id="rId4" action="ppaction://hlinksldjump"/>
              </a:rPr>
              <a:t>6</a:t>
            </a:r>
            <a:r>
              <a:rPr lang="ru-RU" sz="4800" b="1" dirty="0"/>
              <a:t> </a:t>
            </a:r>
            <a:r>
              <a:rPr lang="ru-RU" sz="4800" b="1" dirty="0">
                <a:hlinkClick r:id="rId5" action="ppaction://hlinksldjump"/>
              </a:rPr>
              <a:t>7</a:t>
            </a:r>
            <a:r>
              <a:rPr lang="ru-RU" sz="4800" b="1" dirty="0"/>
              <a:t> </a:t>
            </a:r>
            <a:r>
              <a:rPr lang="ru-RU" sz="4800" b="1" dirty="0">
                <a:hlinkClick r:id="rId5" action="ppaction://hlinksldjump"/>
              </a:rPr>
              <a:t>8</a:t>
            </a:r>
            <a:r>
              <a:rPr lang="ru-RU" sz="4800" b="1" dirty="0"/>
              <a:t> </a:t>
            </a:r>
            <a:br>
              <a:rPr lang="ru-RU" sz="4800" b="1" dirty="0"/>
            </a:br>
            <a:r>
              <a:rPr lang="ru-RU" sz="4800" b="1" dirty="0">
                <a:solidFill>
                  <a:srgbClr val="63C98C"/>
                </a:solidFill>
              </a:rPr>
              <a:t>логика</a:t>
            </a:r>
            <a:r>
              <a:rPr lang="ru-RU" sz="4800" b="1" dirty="0">
                <a:solidFill>
                  <a:srgbClr val="09918B"/>
                </a:solidFill>
              </a:rPr>
              <a:t>  </a:t>
            </a:r>
            <a:r>
              <a:rPr lang="ru-RU" sz="4800" b="1" dirty="0">
                <a:solidFill>
                  <a:srgbClr val="09918B"/>
                </a:solidFill>
                <a:hlinkClick r:id="rId6" action="ppaction://hlinksldjump"/>
              </a:rPr>
              <a:t>1</a:t>
            </a:r>
            <a:r>
              <a:rPr lang="ru-RU" sz="4800" b="1" dirty="0">
                <a:solidFill>
                  <a:srgbClr val="09918B"/>
                </a:solidFill>
              </a:rPr>
              <a:t> </a:t>
            </a:r>
            <a:r>
              <a:rPr lang="ru-RU" sz="4800" b="1" dirty="0">
                <a:solidFill>
                  <a:srgbClr val="09918B"/>
                </a:solidFill>
                <a:hlinkClick r:id="rId7" action="ppaction://hlinksldjump"/>
              </a:rPr>
              <a:t>2</a:t>
            </a:r>
            <a:r>
              <a:rPr lang="ru-RU" sz="4800" b="1" dirty="0">
                <a:solidFill>
                  <a:srgbClr val="09918B"/>
                </a:solidFill>
              </a:rPr>
              <a:t> </a:t>
            </a:r>
            <a:r>
              <a:rPr lang="ru-RU" sz="4800" b="1" dirty="0">
                <a:solidFill>
                  <a:srgbClr val="09918B"/>
                </a:solidFill>
                <a:hlinkClick r:id="rId8" action="ppaction://hlinksldjump"/>
              </a:rPr>
              <a:t>3</a:t>
            </a:r>
            <a:r>
              <a:rPr lang="ru-RU" sz="4800" b="1" dirty="0">
                <a:solidFill>
                  <a:srgbClr val="09918B"/>
                </a:solidFill>
              </a:rPr>
              <a:t> </a:t>
            </a:r>
            <a:r>
              <a:rPr lang="ru-RU" sz="4800" b="1" dirty="0">
                <a:solidFill>
                  <a:srgbClr val="09918B"/>
                </a:solidFill>
                <a:hlinkClick r:id="rId9" action="ppaction://hlinksldjump"/>
              </a:rPr>
              <a:t>4</a:t>
            </a:r>
            <a:r>
              <a:rPr lang="ru-RU" sz="4800" b="1" dirty="0">
                <a:solidFill>
                  <a:srgbClr val="09918B"/>
                </a:solidFill>
              </a:rPr>
              <a:t/>
            </a:r>
            <a:br>
              <a:rPr lang="ru-RU" sz="4800" b="1" dirty="0">
                <a:solidFill>
                  <a:srgbClr val="09918B"/>
                </a:solidFill>
              </a:rPr>
            </a:br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55F16C8-18D3-46CE-BEFC-03E058B08D25}"/>
              </a:ext>
            </a:extLst>
          </p:cNvPr>
          <p:cNvSpPr txBox="1"/>
          <p:nvPr/>
        </p:nvSpPr>
        <p:spPr>
          <a:xfrm>
            <a:off x="1915648" y="1040237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418E03"/>
                </a:solidFill>
              </a:rPr>
              <a:t>2 тур</a:t>
            </a:r>
          </a:p>
        </p:txBody>
      </p:sp>
    </p:spTree>
    <p:extLst>
      <p:ext uri="{BB962C8B-B14F-4D97-AF65-F5344CB8AC3E}">
        <p14:creationId xmlns="" xmlns:p14="http://schemas.microsoft.com/office/powerpoint/2010/main" val="1122026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0453" y="1758255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dirty="0">
                <a:solidFill>
                  <a:schemeClr val="accent6">
                    <a:lumMod val="75000"/>
                  </a:schemeClr>
                </a:solidFill>
              </a:rPr>
              <a:t>Скромный серый колобок,                  </a:t>
            </a:r>
            <a:br>
              <a:rPr lang="ru-RU" sz="27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700" dirty="0">
                <a:solidFill>
                  <a:schemeClr val="accent6">
                    <a:lumMod val="75000"/>
                  </a:schemeClr>
                </a:solidFill>
              </a:rPr>
              <a:t>Длинный тонкий проводок,                 </a:t>
            </a:r>
            <a:br>
              <a:rPr lang="ru-RU" sz="27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700" dirty="0">
                <a:solidFill>
                  <a:schemeClr val="accent6">
                    <a:lumMod val="75000"/>
                  </a:schemeClr>
                </a:solidFill>
              </a:rPr>
              <a:t>Ну а на коробке -                                   </a:t>
            </a:r>
            <a:br>
              <a:rPr lang="ru-RU" sz="27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700" dirty="0">
                <a:solidFill>
                  <a:schemeClr val="accent6">
                    <a:lumMod val="75000"/>
                  </a:schemeClr>
                </a:solidFill>
              </a:rPr>
              <a:t>Две или три кнопки.                              </a:t>
            </a:r>
            <a:br>
              <a:rPr lang="ru-RU" sz="27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700" dirty="0">
                <a:solidFill>
                  <a:schemeClr val="accent6">
                    <a:lumMod val="75000"/>
                  </a:schemeClr>
                </a:solidFill>
              </a:rPr>
              <a:t>В зоопарке есть зайчишка,                    </a:t>
            </a:r>
            <a:br>
              <a:rPr lang="ru-RU" sz="27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700" dirty="0">
                <a:solidFill>
                  <a:schemeClr val="accent6">
                    <a:lumMod val="75000"/>
                  </a:schemeClr>
                </a:solidFill>
              </a:rPr>
              <a:t>У компьютера  есть ... </a:t>
            </a:r>
            <a:br>
              <a:rPr lang="ru-RU" sz="27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6137543" y="1539075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Мышка</a:t>
            </a:r>
          </a:p>
        </p:txBody>
      </p:sp>
    </p:spTree>
    <p:extLst>
      <p:ext uri="{BB962C8B-B14F-4D97-AF65-F5344CB8AC3E}">
        <p14:creationId xmlns="" xmlns:p14="http://schemas.microsoft.com/office/powerpoint/2010/main" val="631222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C8F8821-451D-4ED6-B8F6-C3723FA88A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400" dirty="0"/>
              <a:t>принтер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AD8926A-A6F9-42A5-A89A-FF4F15A663D3}"/>
              </a:ext>
            </a:extLst>
          </p:cNvPr>
          <p:cNvSpPr/>
          <p:nvPr/>
        </p:nvSpPr>
        <p:spPr>
          <a:xfrm>
            <a:off x="1029838" y="1405394"/>
            <a:ext cx="4953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Для чего же этот ящик? 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Он в себя бумагу тащит 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И сейчас же буквы, точки, 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Запятые - строчка к строчке - 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Напечатает картинку 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Ловкий мастер 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Струйный ... </a:t>
            </a:r>
          </a:p>
        </p:txBody>
      </p:sp>
    </p:spTree>
    <p:extLst>
      <p:ext uri="{BB962C8B-B14F-4D97-AF65-F5344CB8AC3E}">
        <p14:creationId xmlns="" xmlns:p14="http://schemas.microsoft.com/office/powerpoint/2010/main" val="1691010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D38B5-06C4-46BE-B17E-49C10B4E7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вредитель этот </a:t>
            </a:r>
            <a:r>
              <a:rPr lang="ru-RU" dirty="0" err="1"/>
              <a:t>называется,что</a:t>
            </a:r>
            <a:r>
              <a:rPr lang="ru-RU" dirty="0"/>
              <a:t> заразен и вмиг размножается?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942BFB8-B50A-4F2A-910E-25BAC915AC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Компьютерный вирус</a:t>
            </a:r>
          </a:p>
        </p:txBody>
      </p:sp>
    </p:spTree>
    <p:extLst>
      <p:ext uri="{BB962C8B-B14F-4D97-AF65-F5344CB8AC3E}">
        <p14:creationId xmlns="" xmlns:p14="http://schemas.microsoft.com/office/powerpoint/2010/main" val="1117567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8ED50C0-8043-4712-9C88-D31C8D634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292" y="2795019"/>
            <a:ext cx="7004052" cy="819125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0000CC"/>
                </a:solidFill>
              </a:rPr>
              <a:t>Цели и задачи игры</a:t>
            </a:r>
            <a:r>
              <a:rPr lang="ru-RU" sz="2000" b="1" dirty="0">
                <a:solidFill>
                  <a:srgbClr val="0000CC"/>
                </a:solidFill>
              </a:rPr>
              <a:t>:</a:t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 smtClean="0"/>
              <a:t>-совершенствование</a:t>
            </a:r>
            <a:r>
              <a:rPr lang="ru-RU" sz="2000" b="1" dirty="0"/>
              <a:t>, обобщение и закрепление знаний учащихся по предмету.</a:t>
            </a:r>
            <a:br>
              <a:rPr lang="ru-RU" sz="2000" b="1" dirty="0"/>
            </a:br>
            <a:r>
              <a:rPr lang="ru-RU" sz="2000" b="1" dirty="0" smtClean="0"/>
              <a:t>-развитие </a:t>
            </a:r>
            <a:r>
              <a:rPr lang="ru-RU" sz="2000" b="1" dirty="0"/>
              <a:t>логического мышления, памяти, внимательности, инициативности.</a:t>
            </a:r>
            <a:br>
              <a:rPr lang="ru-RU" sz="2000" b="1" dirty="0"/>
            </a:br>
            <a:r>
              <a:rPr lang="ru-RU" sz="2000" b="1" dirty="0" smtClean="0"/>
              <a:t>-развитие </a:t>
            </a:r>
            <a:r>
              <a:rPr lang="ru-RU" sz="2000" b="1" dirty="0"/>
              <a:t>познавательного интереса, воспитание культуры общения, умения работать в команде и чувства ответственности.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Оборудование: компьютеры, мультимедийный проектор, презентация.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930703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4750015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lvl="0" algn="l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Около дисплея – </a:t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главный блок:           </a:t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Там бежит электроток                          </a:t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К самым важным микросхемам.         </a:t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Этот блок зовут ...</a:t>
            </a:r>
            <a:r>
              <a:rPr lang="ru-RU" sz="3200" dirty="0"/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206E10E-79AF-41F0-9AA5-AA2CC8E1A19B}"/>
              </a:ext>
            </a:extLst>
          </p:cNvPr>
          <p:cNvSpPr/>
          <p:nvPr/>
        </p:nvSpPr>
        <p:spPr>
          <a:xfrm>
            <a:off x="6432062" y="2024185"/>
            <a:ext cx="2391507" cy="578338"/>
          </a:xfrm>
          <a:prstGeom prst="rect">
            <a:avLst/>
          </a:prstGeom>
          <a:solidFill>
            <a:srgbClr val="F5F8FA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418E03"/>
                </a:solidFill>
              </a:rPr>
              <a:t>системный</a:t>
            </a:r>
          </a:p>
        </p:txBody>
      </p:sp>
    </p:spTree>
    <p:extLst>
      <p:ext uri="{BB962C8B-B14F-4D97-AF65-F5344CB8AC3E}">
        <p14:creationId xmlns="" xmlns:p14="http://schemas.microsoft.com/office/powerpoint/2010/main" val="15260458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9228" y="1635617"/>
            <a:ext cx="483325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dirty="0"/>
              <a:t>Горело 7 свечей.</a:t>
            </a:r>
            <a:br>
              <a:rPr lang="ru-RU" dirty="0"/>
            </a:br>
            <a:r>
              <a:rPr lang="ru-RU" dirty="0"/>
              <a:t>3 погасло.</a:t>
            </a:r>
            <a:br>
              <a:rPr lang="ru-RU" dirty="0"/>
            </a:br>
            <a:r>
              <a:rPr lang="ru-RU" dirty="0"/>
              <a:t>Сколько осталось?</a:t>
            </a: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230532" y="2440602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0B050"/>
                </a:solidFill>
              </a:rPr>
              <a:t>7 свечей</a:t>
            </a:r>
          </a:p>
        </p:txBody>
      </p:sp>
      <p:sp>
        <p:nvSpPr>
          <p:cNvPr id="11" name="Прямоугольник 10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6230532" y="1414387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3, остальные сгорели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6230532" y="336432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0B050"/>
                </a:solidFill>
              </a:rPr>
              <a:t>4 свечи</a:t>
            </a:r>
          </a:p>
        </p:txBody>
      </p:sp>
    </p:spTree>
    <p:extLst>
      <p:ext uri="{BB962C8B-B14F-4D97-AF65-F5344CB8AC3E}">
        <p14:creationId xmlns="" xmlns:p14="http://schemas.microsoft.com/office/powerpoint/2010/main" val="21428859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64260" y="1386279"/>
            <a:ext cx="3700780" cy="294654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sz="4000" dirty="0"/>
              <a:t>Позавчера Пете было 18 </a:t>
            </a:r>
            <a:r>
              <a:rPr lang="ru-RU" sz="4000" dirty="0" err="1"/>
              <a:t>лет.В</a:t>
            </a:r>
            <a:r>
              <a:rPr lang="ru-RU" sz="4000" dirty="0"/>
              <a:t> следующем году ему будет 20 </a:t>
            </a:r>
            <a:r>
              <a:rPr lang="ru-RU" sz="4000" dirty="0" err="1"/>
              <a:t>лет.Когда</a:t>
            </a:r>
            <a:r>
              <a:rPr lang="ru-RU" sz="4000" dirty="0"/>
              <a:t> у Пети день рождения?</a:t>
            </a: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230532" y="151838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0B050"/>
                </a:solidFill>
              </a:rPr>
              <a:t>28 февраля</a:t>
            </a:r>
          </a:p>
        </p:txBody>
      </p:sp>
      <p:sp>
        <p:nvSpPr>
          <p:cNvPr id="11" name="Прямоугольник 10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230532" y="3605805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 декабря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6230532" y="2500725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0B050"/>
                </a:solidFill>
              </a:rPr>
              <a:t>29 февраля</a:t>
            </a:r>
          </a:p>
        </p:txBody>
      </p:sp>
    </p:spTree>
    <p:extLst>
      <p:ext uri="{BB962C8B-B14F-4D97-AF65-F5344CB8AC3E}">
        <p14:creationId xmlns="" xmlns:p14="http://schemas.microsoft.com/office/powerpoint/2010/main" val="2408758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6"/>
            <a:ext cx="3440627" cy="297702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sz="4000" dirty="0"/>
              <a:t>Какая цифра должна стоять вместо вопроса?</a:t>
            </a:r>
            <a:br>
              <a:rPr lang="ru-RU" sz="4000" dirty="0"/>
            </a:br>
            <a:r>
              <a:rPr lang="ru-RU" sz="4000" dirty="0"/>
              <a:t>1, 1, 2, 4, 7, 13, 24, ?</a:t>
            </a: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230532" y="1489663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0B050"/>
                </a:solidFill>
              </a:rPr>
              <a:t>31</a:t>
            </a:r>
          </a:p>
        </p:txBody>
      </p:sp>
      <p:sp>
        <p:nvSpPr>
          <p:cNvPr id="11" name="Прямоугольник 10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231600" y="250072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44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6230532" y="336432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0B050"/>
                </a:solidFill>
              </a:rPr>
              <a:t>64</a:t>
            </a:r>
          </a:p>
        </p:txBody>
      </p:sp>
    </p:spTree>
    <p:extLst>
      <p:ext uri="{BB962C8B-B14F-4D97-AF65-F5344CB8AC3E}">
        <p14:creationId xmlns="" xmlns:p14="http://schemas.microsoft.com/office/powerpoint/2010/main" val="4095937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63717" y="619874"/>
            <a:ext cx="4521200" cy="468375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rgbClr val="0000CC"/>
                </a:solidFill>
              </a:rPr>
              <a:t>В отеле 7 этажей. На первом разместили 4 человека, на каждом последующем на 2 больше , чем на предыдущем. На каком этаже отеля чаще вызывают лифт?</a:t>
            </a: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230532" y="3692767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0B050"/>
                </a:solidFill>
              </a:rPr>
              <a:t>седьмом</a:t>
            </a:r>
          </a:p>
        </p:txBody>
      </p:sp>
      <p:sp>
        <p:nvSpPr>
          <p:cNvPr id="11" name="Прямоугольник 10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230532" y="1492541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первом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6230532" y="2592654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0B050"/>
                </a:solidFill>
              </a:rPr>
              <a:t>втором</a:t>
            </a:r>
          </a:p>
        </p:txBody>
      </p:sp>
    </p:spTree>
    <p:extLst>
      <p:ext uri="{BB962C8B-B14F-4D97-AF65-F5344CB8AC3E}">
        <p14:creationId xmlns="" xmlns:p14="http://schemas.microsoft.com/office/powerpoint/2010/main" val="3837892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0343" y="2298652"/>
            <a:ext cx="8001000" cy="699587"/>
          </a:xfrm>
        </p:spPr>
        <p:txBody>
          <a:bodyPr/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</a:rPr>
              <a:t>ПОДВЕДЕНИЕ ИТОГОВ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8590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6" fill="remove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3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8885" y="2543580"/>
            <a:ext cx="4854732" cy="699587"/>
          </a:xfrm>
        </p:spPr>
        <p:txBody>
          <a:bodyPr/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Молодцы!</a:t>
            </a:r>
          </a:p>
        </p:txBody>
      </p:sp>
    </p:spTree>
    <p:extLst>
      <p:ext uri="{BB962C8B-B14F-4D97-AF65-F5344CB8AC3E}">
        <p14:creationId xmlns="" xmlns:p14="http://schemas.microsoft.com/office/powerpoint/2010/main" val="205797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6" fill="remove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3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E58717-6339-451E-992C-644BA917D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73" y="1841218"/>
            <a:ext cx="8087710" cy="2605413"/>
          </a:xfrm>
        </p:spPr>
        <p:txBody>
          <a:bodyPr/>
          <a:lstStyle/>
          <a:p>
            <a:r>
              <a:rPr lang="ru-RU" sz="2800" dirty="0">
                <a:solidFill>
                  <a:srgbClr val="0070C0"/>
                </a:solidFill>
              </a:rPr>
              <a:t>Список использованных источников: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Занимательные задачи по информатике: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http://sch99.mskzapad.ru/activity/kab_inform/articles10/zanimatel_nye_zadachi_po_informatike/</a:t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909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50513" y="760288"/>
            <a:ext cx="7004052" cy="8191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4800" b="1" dirty="0"/>
              <a:t>1 тур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037542" y="1603568"/>
            <a:ext cx="8522094" cy="16557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>
              <a:lnSpc>
                <a:spcPct val="70000"/>
              </a:lnSpc>
              <a:buNone/>
            </a:pPr>
            <a:r>
              <a:rPr lang="ru-RU" sz="4000" b="1" dirty="0">
                <a:solidFill>
                  <a:srgbClr val="63C98C"/>
                </a:solidFill>
              </a:rPr>
              <a:t>АНАГРАММЫ </a:t>
            </a:r>
            <a:r>
              <a:rPr lang="ru-RU" sz="4000" b="1" dirty="0">
                <a:solidFill>
                  <a:srgbClr val="00B0F0"/>
                </a:solidFill>
              </a:rPr>
              <a:t>      </a:t>
            </a:r>
            <a:r>
              <a:rPr lang="ru-RU" sz="4000" b="1" dirty="0">
                <a:solidFill>
                  <a:srgbClr val="00B0F0"/>
                </a:solidFill>
                <a:hlinkClick r:id="rId3" action="ppaction://hlinksldjump"/>
              </a:rPr>
              <a:t>10 </a:t>
            </a:r>
            <a:r>
              <a:rPr lang="ru-RU" sz="4000" b="1" dirty="0">
                <a:solidFill>
                  <a:srgbClr val="00B0F0"/>
                </a:solidFill>
              </a:rPr>
              <a:t>  </a:t>
            </a:r>
            <a:r>
              <a:rPr lang="ru-RU" sz="4000" b="1" dirty="0">
                <a:solidFill>
                  <a:srgbClr val="00B0F0"/>
                </a:solidFill>
                <a:hlinkClick r:id="rId4" action="ppaction://hlinksldjump"/>
              </a:rPr>
              <a:t>15 </a:t>
            </a:r>
            <a:r>
              <a:rPr lang="ru-RU" sz="4000" b="1" dirty="0">
                <a:solidFill>
                  <a:srgbClr val="00B0F0"/>
                </a:solidFill>
              </a:rPr>
              <a:t>   </a:t>
            </a:r>
            <a:r>
              <a:rPr lang="ru-RU" sz="4000" b="1" dirty="0">
                <a:solidFill>
                  <a:srgbClr val="00B0F0"/>
                </a:solidFill>
                <a:hlinkClick r:id="rId5" action="ppaction://hlinksldjump"/>
              </a:rPr>
              <a:t>20</a:t>
            </a:r>
            <a:r>
              <a:rPr lang="ru-RU" sz="4000" b="1" dirty="0">
                <a:solidFill>
                  <a:srgbClr val="00B0F0"/>
                </a:solidFill>
              </a:rPr>
              <a:t>   </a:t>
            </a:r>
            <a:r>
              <a:rPr lang="ru-RU" sz="4000" b="1" dirty="0">
                <a:solidFill>
                  <a:srgbClr val="00B0F0"/>
                </a:solidFill>
                <a:hlinkClick r:id="rId6" action="ppaction://hlinksldjump"/>
              </a:rPr>
              <a:t>25</a:t>
            </a:r>
            <a:endParaRPr lang="ru-RU" sz="4000" b="1" dirty="0">
              <a:solidFill>
                <a:srgbClr val="00B0F0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ru-RU" sz="4000" b="1" dirty="0">
              <a:solidFill>
                <a:srgbClr val="418E03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ПОСЛОВИЦЫ       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hlinkClick r:id="rId7" action="ppaction://hlinksldjump"/>
              </a:rPr>
              <a:t>30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hlinkClick r:id="rId8" action="ppaction://hlinksldjump"/>
              </a:rPr>
              <a:t>35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hlinkClick r:id="rId8" action="ppaction://hlinksldjump"/>
              </a:rPr>
              <a:t>40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hlinkClick r:id="rId9" action="ppaction://hlinksldjump"/>
              </a:rPr>
              <a:t>45</a:t>
            </a: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ru-RU" sz="4000" b="1" dirty="0">
              <a:solidFill>
                <a:srgbClr val="418E03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РЕБУСЫ                  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hlinkClick r:id="rId10" action="ppaction://hlinksldjump"/>
              </a:rPr>
              <a:t>50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hlinkClick r:id="rId11" action="ppaction://hlinksldjump"/>
              </a:rPr>
              <a:t>55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hlinkClick r:id="rId12" action="ppaction://hlinksldjump"/>
              </a:rPr>
              <a:t>60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hlinkClick r:id="rId13" action="ppaction://hlinksldjump"/>
              </a:rPr>
              <a:t>65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988805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B2FDBD-3D5D-4D1C-8333-8E281801C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Граммпора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730FA70-A063-4E0A-A4D9-057CDA5205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dirty="0"/>
              <a:t>программа</a:t>
            </a:r>
          </a:p>
        </p:txBody>
      </p:sp>
    </p:spTree>
    <p:extLst>
      <p:ext uri="{BB962C8B-B14F-4D97-AF65-F5344CB8AC3E}">
        <p14:creationId xmlns="" xmlns:p14="http://schemas.microsoft.com/office/powerpoint/2010/main" val="2623322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FCF18C-BC35-43ED-9BBC-A45B82EE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лайботик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EF3C69D-9A1F-4486-A095-2F2560B9DC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400" dirty="0"/>
              <a:t>килобайт</a:t>
            </a:r>
          </a:p>
        </p:txBody>
      </p:sp>
    </p:spTree>
    <p:extLst>
      <p:ext uri="{BB962C8B-B14F-4D97-AF65-F5344CB8AC3E}">
        <p14:creationId xmlns="" xmlns:p14="http://schemas.microsoft.com/office/powerpoint/2010/main" val="1752365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9389B2-E68E-4E5B-91AA-E1F1C811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тиретнен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A2428EB-CE52-46A7-BED4-030684999E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400" dirty="0"/>
              <a:t>интернет</a:t>
            </a:r>
          </a:p>
        </p:txBody>
      </p:sp>
    </p:spTree>
    <p:extLst>
      <p:ext uri="{BB962C8B-B14F-4D97-AF65-F5344CB8AC3E}">
        <p14:creationId xmlns="" xmlns:p14="http://schemas.microsoft.com/office/powerpoint/2010/main" val="1543465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AF3FCD-F3B4-45D5-930A-CA4B8755A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красен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F9B9B32-D9FF-4875-BACD-46F59ED39E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dirty="0"/>
              <a:t>сканер</a:t>
            </a:r>
          </a:p>
        </p:txBody>
      </p:sp>
    </p:spTree>
    <p:extLst>
      <p:ext uri="{BB962C8B-B14F-4D97-AF65-F5344CB8AC3E}">
        <p14:creationId xmlns="" xmlns:p14="http://schemas.microsoft.com/office/powerpoint/2010/main" val="1283257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888EE8-AE86-4F93-937A-999117BBE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Дареному компьютеру в системный блок не заглядывают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899BA6C-57D0-4D57-84A8-8A7FB3B4FA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600" dirty="0"/>
              <a:t>Дареному коню в зубы не заглядывают</a:t>
            </a:r>
          </a:p>
        </p:txBody>
      </p:sp>
    </p:spTree>
    <p:extLst>
      <p:ext uri="{BB962C8B-B14F-4D97-AF65-F5344CB8AC3E}">
        <p14:creationId xmlns="" xmlns:p14="http://schemas.microsoft.com/office/powerpoint/2010/main" val="3693926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888EE8-AE86-4F93-937A-999117BBE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Компьютер памятью не испортишь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899BA6C-57D0-4D57-84A8-8A7FB3B4FA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600" dirty="0"/>
              <a:t>Кашу маслом не испортишь</a:t>
            </a:r>
          </a:p>
        </p:txBody>
      </p:sp>
    </p:spTree>
    <p:extLst>
      <p:ext uri="{BB962C8B-B14F-4D97-AF65-F5344CB8AC3E}">
        <p14:creationId xmlns="" xmlns:p14="http://schemas.microsoft.com/office/powerpoint/2010/main" val="1458945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04B86468-5EDA-401F-B952-F2AF1B539289}" vid="{10703081-4F7F-4945-A963-D28AAE3C7E6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C9E88E-3CBD-4BE5-A766-D686E0FCF6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5D6283-8099-4818-9D7A-517629D8A939}">
  <ds:schemaRefs>
    <ds:schemaRef ds:uri="http://schemas.microsoft.com/office/2006/metadata/properties"/>
    <ds:schemaRef ds:uri="http://purl.org/dc/elements/1.1/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77DB3E6-6451-4F22-BB0B-8693B323A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Пазл</Template>
  <TotalTime>0</TotalTime>
  <Words>235</Words>
  <Application>Microsoft Office PowerPoint</Application>
  <PresentationFormat>Лист A4 (210x297 мм)</PresentationFormat>
  <Paragraphs>70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Тема1</vt:lpstr>
      <vt:lpstr>Викторина  «ВСЕЗНАЙКА»</vt:lpstr>
      <vt:lpstr>Цели и задачи игры: -совершенствование, обобщение и закрепление знаний учащихся по предмету. -развитие логического мышления, памяти, внимательности, инициативности. -развитие познавательного интереса, воспитание культуры общения, умения работать в команде и чувства ответственности.  Оборудование: компьютеры, мультимедийный проектор, презентация. </vt:lpstr>
      <vt:lpstr>1 тур</vt:lpstr>
      <vt:lpstr>Граммпора</vt:lpstr>
      <vt:lpstr>лайботик</vt:lpstr>
      <vt:lpstr>тиретнен</vt:lpstr>
      <vt:lpstr>красен</vt:lpstr>
      <vt:lpstr>Дареному компьютеру в системный блок не заглядывают</vt:lpstr>
      <vt:lpstr>Компьютер памятью не испортишь</vt:lpstr>
      <vt:lpstr>Вирусов бояться  в интернет не ходить</vt:lpstr>
      <vt:lpstr>Семь бед - один «RESET»</vt:lpstr>
      <vt:lpstr>Слайд 12</vt:lpstr>
      <vt:lpstr>Слайд 13</vt:lpstr>
      <vt:lpstr>Слайд 14</vt:lpstr>
      <vt:lpstr>Слайд 15</vt:lpstr>
      <vt:lpstr>загадки  5 6 7 8  логика  1 2 3 4 </vt:lpstr>
      <vt:lpstr>Скромный серый колобок,                   Длинный тонкий проводок,                  Ну а на коробке -                                    Две или три кнопки.                               В зоопарке есть зайчишка,                     У компьютера  есть ...  </vt:lpstr>
      <vt:lpstr>Слайд 18</vt:lpstr>
      <vt:lpstr>Как вредитель этот называется,что заразен и вмиг размножается?</vt:lpstr>
      <vt:lpstr>Около дисплея –  главный блок:            Там бежит электроток                           К самым важным микросхемам.          Этот блок зовут ... </vt:lpstr>
      <vt:lpstr>Горело 7 свечей. 3 погасло. Сколько осталось?</vt:lpstr>
      <vt:lpstr>Позавчера Пете было 18 лет.В следующем году ему будет 20 лет.Когда у Пети день рождения?</vt:lpstr>
      <vt:lpstr>Какая цифра должна стоять вместо вопроса? 1, 1, 2, 4, 7, 13, 24, ?</vt:lpstr>
      <vt:lpstr>В отеле 7 этажей. На первом разместили 4 человека, на каждом последующем на 2 больше , чем на предыдущем. На каком этаже отеля чаще вызывают лифт?</vt:lpstr>
      <vt:lpstr>ПОДВЕДЕНИЕ ИТОГОВ</vt:lpstr>
      <vt:lpstr>Молодцы!</vt:lpstr>
      <vt:lpstr>Список использованных источников: Занимательные задачи по информатике: http://sch99.mskzapad.ru/activity/kab_inform/articles10/zanimatel_nye_zadachi_po_informatike/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2016-08-20T06:25:21Z</dcterms:created>
  <dcterms:modified xsi:type="dcterms:W3CDTF">2022-06-15T08:49:38Z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