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1" r:id="rId6"/>
    <p:sldId id="262" r:id="rId7"/>
    <p:sldId id="303" r:id="rId8"/>
    <p:sldId id="301" r:id="rId9"/>
    <p:sldId id="304" r:id="rId10"/>
    <p:sldId id="305" r:id="rId11"/>
    <p:sldId id="306" r:id="rId12"/>
    <p:sldId id="298" r:id="rId13"/>
    <p:sldId id="302" r:id="rId14"/>
    <p:sldId id="263" r:id="rId15"/>
    <p:sldId id="266" r:id="rId16"/>
    <p:sldId id="267" r:id="rId17"/>
    <p:sldId id="29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28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User\&#1056;&#1072;&#1073;&#1086;&#1095;&#1080;&#1081;%20&#1089;&#1090;&#1086;&#1083;\&#1087;&#1088;&#1086;&#1077;&#1082;&#1090;%20&#1050;&#1086;&#1084;&#1087;&#1100;&#1102;&#1090;&#1077;&#1088;&#1085;&#1099;&#1077;%20&#1080;&#1075;&#1088;&#1099;\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User\&#1056;&#1072;&#1073;&#1086;&#1095;&#1080;&#1081;%20&#1089;&#1090;&#1086;&#1083;\&#1087;&#1088;&#1086;&#1077;&#1082;&#1090;%20&#1050;&#1086;&#1084;&#1087;&#1100;&#1102;&#1090;&#1077;&#1088;&#1085;&#1099;&#1077;%20&#1080;&#1075;&#1088;&#1099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oleObject" Target="file:///D:\Documents%20and%20Settings\User\&#1056;&#1072;&#1073;&#1086;&#1095;&#1080;&#1081;%20&#1089;&#1090;&#1086;&#1083;\&#1087;&#1088;&#1086;&#1077;&#1082;&#1090;%20&#1050;&#1086;&#1084;&#1087;&#1100;&#1102;&#1090;&#1077;&#1088;&#1085;&#1099;&#1077;%20&#1080;&#1075;&#1088;&#1099;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%20and%20Settings\User\&#1056;&#1072;&#1073;&#1086;&#1095;&#1080;&#1081;%20&#1089;&#1090;&#1086;&#1083;\&#1087;&#1088;&#1086;&#1077;&#1082;&#1090;%20&#1050;&#1086;&#1084;&#1087;&#1100;&#1102;&#1090;&#1077;&#1088;&#1085;&#1099;&#1077;%20&#1080;&#1075;&#1088;&#1099;\&#1043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User\&#1056;&#1072;&#1073;&#1086;&#1095;&#1080;&#1081;%20&#1089;&#1090;&#1086;&#1083;\&#1087;&#1088;&#1086;&#1077;&#1082;&#1090;%20&#1050;&#1086;&#1084;&#1087;&#1100;&#1102;&#1090;&#1077;&#1088;&#1085;&#1099;&#1077;%20&#1080;&#1075;&#1088;&#1099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User\&#1056;&#1072;&#1073;&#1086;&#1095;&#1080;&#1081;%20&#1089;&#1090;&#1086;&#1083;\&#1087;&#1088;&#1086;&#1077;&#1082;&#1090;%20&#1050;&#1086;&#1084;&#1087;&#1100;&#1102;&#1090;&#1077;&#1088;&#1085;&#1099;&#1077;%20&#1080;&#1075;&#1088;&#1099;\&#1043;&#1088;&#1072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User\&#1056;&#1072;&#1073;&#1086;&#1095;&#1080;&#1081;%20&#1089;&#1090;&#1086;&#1083;\&#1087;&#1088;&#1086;&#1077;&#1082;&#1090;%20&#1050;&#1086;&#1084;&#1087;&#1100;&#1102;&#1090;&#1077;&#1088;&#1085;&#1099;&#1077;%20&#1080;&#1075;&#1088;&#1099;\&#1043;&#1088;&#1072;&#1092;&#1080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User\&#1056;&#1072;&#1073;&#1086;&#1095;&#1080;&#1081;%20&#1089;&#1090;&#1086;&#1083;\&#1087;&#1088;&#1086;&#1077;&#1082;&#1090;%20&#1050;&#1086;&#1084;&#1087;&#1100;&#1102;&#1090;&#1077;&#1088;&#1085;&#1099;&#1077;%20&#1080;&#1075;&#1088;&#1099;\&#1043;&#1088;&#1072;&#1092;&#1080;&#1082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User\&#1056;&#1072;&#1073;&#1086;&#1095;&#1080;&#1081;%20&#1089;&#1090;&#1086;&#1083;\&#1087;&#1088;&#1086;&#1077;&#1082;&#1090;%20&#1050;&#1086;&#1084;&#1087;&#1100;&#1102;&#1090;&#1077;&#1088;&#1085;&#1099;&#1077;%20&#1080;&#1075;&#1088;&#1099;\&#1043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</a:rPr>
              <a:t>Играешь ли ты в компьютерные игры?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9444444444444445E-2"/>
                  <c:y val="0.32870370370370394"/>
                </c:manualLayout>
              </c:layout>
              <c:showVal val="1"/>
            </c:dLbl>
            <c:dLbl>
              <c:idx val="1"/>
              <c:layout>
                <c:manualLayout>
                  <c:x val="1.9444444444444445E-2"/>
                  <c:y val="0.21759259259259281"/>
                </c:manualLayout>
              </c:layout>
              <c:showVal val="1"/>
            </c:dLbl>
            <c:dLbl>
              <c:idx val="2"/>
              <c:layout>
                <c:manualLayout>
                  <c:x val="1.9444444444444445E-2"/>
                  <c:y val="0.22222222222222227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hape val="cylinder"/>
        <c:axId val="53293440"/>
        <c:axId val="53294976"/>
        <c:axId val="0"/>
      </c:bar3DChart>
      <c:catAx>
        <c:axId val="532934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53294976"/>
        <c:crosses val="autoZero"/>
        <c:auto val="1"/>
        <c:lblAlgn val="ctr"/>
        <c:lblOffset val="100"/>
      </c:catAx>
      <c:valAx>
        <c:axId val="532949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32934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</a:rPr>
              <a:t>Сколько времени в день  ты тратишь на компьютерные игры?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591DE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Лист2!$A$1:$A$3</c:f>
              <c:strCache>
                <c:ptCount val="3"/>
                <c:pt idx="0">
                  <c:v>меньше 30 минут</c:v>
                </c:pt>
                <c:pt idx="1">
                  <c:v>2 часа</c:v>
                </c:pt>
                <c:pt idx="2">
                  <c:v>больше 2-х часов</c:v>
                </c:pt>
              </c:strCache>
            </c:strRef>
          </c:cat>
          <c:val>
            <c:numRef>
              <c:f>Лист2!$B$1:$B$3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overlap val="-25"/>
        <c:axId val="53308032"/>
        <c:axId val="53309824"/>
      </c:barChart>
      <c:catAx>
        <c:axId val="53308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3309824"/>
        <c:crosses val="autoZero"/>
        <c:auto val="1"/>
        <c:lblAlgn val="ctr"/>
        <c:lblOffset val="100"/>
      </c:catAx>
      <c:valAx>
        <c:axId val="53309824"/>
        <c:scaling>
          <c:orientation val="minMax"/>
        </c:scaling>
        <c:delete val="1"/>
        <c:axPos val="l"/>
        <c:numFmt formatCode="General" sourceLinked="1"/>
        <c:tickLblPos val="nextTo"/>
        <c:crossAx val="5330803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</a:rPr>
              <a:t>С какого возраста  ты играешь в</a:t>
            </a:r>
            <a:r>
              <a:rPr lang="ru-RU" baseline="0" dirty="0">
                <a:solidFill>
                  <a:srgbClr val="000099"/>
                </a:solidFill>
              </a:rPr>
              <a:t> компьютерные игры?</a:t>
            </a:r>
            <a:endParaRPr lang="ru-RU" dirty="0">
              <a:solidFill>
                <a:srgbClr val="000099"/>
              </a:solidFill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explosion val="3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0.12857142857142864"/>
                  <c:y val="-8.304498269896198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5-6 лет </a:t>
                    </a:r>
                  </a:p>
                  <a:p>
                    <a:r>
                      <a:rPr lang="ru-RU"/>
                      <a:t>(3 чел.)
25%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"/>
                  <c:y val="3.229527104959632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7-8 лет </a:t>
                    </a:r>
                  </a:p>
                  <a:p>
                    <a:r>
                      <a:rPr lang="ru-RU"/>
                      <a:t>(2 чел.)
17%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7.3809523809523853E-2"/>
                  <c:y val="2.306805074971163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9-10 лет</a:t>
                    </a:r>
                  </a:p>
                  <a:p>
                    <a:r>
                      <a:rPr lang="ru-RU"/>
                      <a:t>(7 чел.)
58%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Лист2!$A$43:$A$45</c:f>
              <c:strCache>
                <c:ptCount val="3"/>
                <c:pt idx="0">
                  <c:v>5-6 лет</c:v>
                </c:pt>
                <c:pt idx="1">
                  <c:v>7-8 лет</c:v>
                </c:pt>
                <c:pt idx="2">
                  <c:v>9-10 лет</c:v>
                </c:pt>
              </c:strCache>
            </c:strRef>
          </c:cat>
          <c:val>
            <c:numRef>
              <c:f>Лист2!$B$43:$B$45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externalData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</a:rPr>
              <a:t>Какие твои любимые игры?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591DEF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Pt>
            <c:idx val="3"/>
            <c:spPr>
              <a:solidFill>
                <a:srgbClr val="66FF33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5881987317956944"/>
                  <c:y val="4.844846713748409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3.3682763105939192E-2"/>
                  <c:y val="3.1520145033417213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>
                        <a:solidFill>
                          <a:sysClr val="windowText" lastClr="000000"/>
                        </a:solidFill>
                      </a:rPr>
                      <a:t>бегалки
20%</a:t>
                    </a:r>
                  </a:p>
                </c:rich>
              </c:tx>
              <c:spPr>
                <a:noFill/>
              </c:spPr>
              <c:showCatName val="1"/>
              <c:showPercent val="1"/>
            </c:dLbl>
            <c:dLbl>
              <c:idx val="2"/>
              <c:layout>
                <c:manualLayout>
                  <c:x val="1.8884816389101805E-2"/>
                  <c:y val="-0.1070097681088833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2755533876849485E-2"/>
                  <c:y val="-8.4602375733961163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0642324576684552E-2"/>
                  <c:y val="-4.7268447114213845E-3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solidFill>
                          <a:sysClr val="windowText" lastClr="000000"/>
                        </a:solidFill>
                      </a:rPr>
                      <a:t>поиск предметов
13%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6.4896940979722734E-2"/>
                  <c:y val="0.1211340206185567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Лист2!$A$22:$A$27</c:f>
              <c:strCache>
                <c:ptCount val="6"/>
                <c:pt idx="0">
                  <c:v>стрелялки</c:v>
                </c:pt>
                <c:pt idx="1">
                  <c:v>бегалки</c:v>
                </c:pt>
                <c:pt idx="2">
                  <c:v>обучающие </c:v>
                </c:pt>
                <c:pt idx="3">
                  <c:v>стратегии</c:v>
                </c:pt>
                <c:pt idx="4">
                  <c:v>поиск предметов</c:v>
                </c:pt>
                <c:pt idx="5">
                  <c:v>игры для девочек типа "Салон красоты"</c:v>
                </c:pt>
              </c:strCache>
            </c:strRef>
          </c:cat>
          <c:val>
            <c:numRef>
              <c:f>Лист2!$B$22:$B$27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</a:rPr>
              <a:t>Бывают ли у тебя ссоры с родителями из-за компьютера?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0.14451093613298349"/>
                  <c:y val="0.1131700204141149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да 1 чел.
(8%)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нет</a:t>
                    </a:r>
                  </a:p>
                  <a:p>
                    <a:r>
                      <a:rPr lang="ru-RU"/>
                      <a:t>4 чел.
(34%)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5854046369203867"/>
                  <c:y val="-0.1021770195392242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иногда</a:t>
                    </a:r>
                  </a:p>
                  <a:p>
                    <a:r>
                      <a:rPr lang="ru-RU"/>
                      <a:t>7 чел.
(58%)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Лист2!$A$58:$A$60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Лист2!$B$58:$B$60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</a:rPr>
              <a:t>Считаете ли вы, что ребёнок должен уметь работать на компьютере?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spPr>
              <a:solidFill>
                <a:srgbClr val="591DEF"/>
              </a:solidFill>
            </c:spPr>
          </c:dPt>
          <c:dPt>
            <c:idx val="2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1.5029522275899094E-2"/>
                  <c:y val="0.18518518518518529"/>
                </c:manualLayout>
              </c:layout>
              <c:showVal val="1"/>
            </c:dLbl>
            <c:dLbl>
              <c:idx val="1"/>
              <c:layout>
                <c:manualLayout>
                  <c:x val="2.1470746108427287E-2"/>
                  <c:y val="-5.5555555555555518E-2"/>
                </c:manualLayout>
              </c:layout>
              <c:showVal val="1"/>
            </c:dLbl>
            <c:dLbl>
              <c:idx val="2"/>
              <c:layout>
                <c:manualLayout>
                  <c:x val="3.8647342995169108E-2"/>
                  <c:y val="-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Лист3!$A$39:$A$41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Незнаю</c:v>
                </c:pt>
              </c:strCache>
            </c:strRef>
          </c:cat>
          <c:val>
            <c:numRef>
              <c:f>Лист3!$B$39:$B$41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shape val="cylinder"/>
        <c:axId val="53888128"/>
        <c:axId val="53889664"/>
        <c:axId val="0"/>
      </c:bar3DChart>
      <c:catAx>
        <c:axId val="538881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3889664"/>
        <c:crosses val="autoZero"/>
        <c:auto val="1"/>
        <c:lblAlgn val="ctr"/>
        <c:lblOffset val="100"/>
      </c:catAx>
      <c:valAx>
        <c:axId val="538896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388812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99"/>
                </a:solidFill>
              </a:rPr>
              <a:t>Стараетесь ли вы контролировать процесс игры в компьютерные игры?</a:t>
            </a:r>
          </a:p>
        </c:rich>
      </c:tx>
      <c:layout>
        <c:manualLayout>
          <c:xMode val="edge"/>
          <c:yMode val="edge"/>
          <c:x val="0.18944732297063918"/>
          <c:y val="1.851851851851852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66FF33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4542314335060452E-3"/>
                  <c:y val="-2.7777777777777853E-2"/>
                </c:manualLayout>
              </c:layout>
              <c:showVal val="1"/>
            </c:dLbl>
            <c:dLbl>
              <c:idx val="1"/>
              <c:layout>
                <c:manualLayout>
                  <c:x val="8.6355785837651123E-3"/>
                  <c:y val="-6.0185185185185106E-2"/>
                </c:manualLayout>
              </c:layout>
              <c:showVal val="1"/>
            </c:dLbl>
            <c:dLbl>
              <c:idx val="2"/>
              <c:layout>
                <c:manualLayout>
                  <c:x val="1.381692573402412E-2"/>
                  <c:y val="-2.3148148148148147E-2"/>
                </c:manualLayout>
              </c:layout>
              <c:showVal val="1"/>
            </c:dLbl>
            <c:dLbl>
              <c:idx val="3"/>
              <c:layout>
                <c:manualLayout>
                  <c:x val="8.6355785837651123E-3"/>
                  <c:y val="-4.1666666666666664E-2"/>
                </c:manualLayout>
              </c:layout>
              <c:showVal val="1"/>
            </c:dLbl>
            <c:dLbl>
              <c:idx val="4"/>
              <c:layout>
                <c:manualLayout>
                  <c:x val="1.7271157167530235E-2"/>
                  <c:y val="-2.777777777777781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Лист3!$A$54:$A$58</c:f>
              <c:strCache>
                <c:ptCount val="5"/>
                <c:pt idx="0">
                  <c:v>У нас нет такой проблемы</c:v>
                </c:pt>
                <c:pt idx="1">
                  <c:v>Разрешаю или запрещаю конкретные игры</c:v>
                </c:pt>
                <c:pt idx="2">
                  <c:v>Ограничиваю время игры</c:v>
                </c:pt>
                <c:pt idx="3">
                  <c:v>Обсуждаем вместе с ребенком</c:v>
                </c:pt>
                <c:pt idx="4">
                  <c:v>Разрешаю играть взамен на что-либо</c:v>
                </c:pt>
              </c:strCache>
            </c:strRef>
          </c:cat>
          <c:val>
            <c:numRef>
              <c:f>Лист3!$B$54:$B$58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shape val="box"/>
        <c:axId val="53932800"/>
        <c:axId val="53934336"/>
        <c:axId val="0"/>
      </c:bar3DChart>
      <c:catAx>
        <c:axId val="539328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3934336"/>
        <c:crosses val="autoZero"/>
        <c:auto val="1"/>
        <c:lblAlgn val="ctr"/>
        <c:lblOffset val="100"/>
      </c:catAx>
      <c:valAx>
        <c:axId val="53934336"/>
        <c:scaling>
          <c:orientation val="minMax"/>
        </c:scaling>
        <c:delete val="1"/>
        <c:axPos val="l"/>
        <c:numFmt formatCode="General" sourceLinked="1"/>
        <c:tickLblPos val="nextTo"/>
        <c:crossAx val="5393280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</a:rPr>
              <a:t>Какие программы осваивает ваш ребенок?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66FF33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Лист3!$A$30:$A$35</c:f>
              <c:strCache>
                <c:ptCount val="6"/>
                <c:pt idx="0">
                  <c:v>Слушает музыку</c:v>
                </c:pt>
                <c:pt idx="1">
                  <c:v>Графические редакторы</c:v>
                </c:pt>
                <c:pt idx="2">
                  <c:v>Набор текста</c:v>
                </c:pt>
                <c:pt idx="3">
                  <c:v>Составление презентаций</c:v>
                </c:pt>
                <c:pt idx="4">
                  <c:v>Поиск в Интернете</c:v>
                </c:pt>
                <c:pt idx="5">
                  <c:v>Компьютерные игры</c:v>
                </c:pt>
              </c:strCache>
            </c:strRef>
          </c:cat>
          <c:val>
            <c:numRef>
              <c:f>Лист3!$B$30:$B$35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</c:ser>
        <c:dLbls>
          <c:showVal val="1"/>
        </c:dLbls>
        <c:shape val="cylinder"/>
        <c:axId val="53990528"/>
        <c:axId val="53992064"/>
        <c:axId val="0"/>
      </c:bar3DChart>
      <c:catAx>
        <c:axId val="53990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992064"/>
        <c:crosses val="autoZero"/>
        <c:auto val="1"/>
        <c:lblAlgn val="ctr"/>
        <c:lblOffset val="100"/>
      </c:catAx>
      <c:valAx>
        <c:axId val="539920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399052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</a:rPr>
              <a:t>Бывают ли у вас ссоры с ребенком из-за чрезмерного увлечения компьютером?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66FF33"/>
              </a:solidFill>
            </c:spPr>
          </c:dPt>
          <c:dPt>
            <c:idx val="3"/>
            <c:spPr>
              <a:solidFill>
                <a:srgbClr val="660033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Лист3!$A$2:$A$5</c:f>
              <c:strCache>
                <c:ptCount val="4"/>
                <c:pt idx="0">
                  <c:v>Часто</c:v>
                </c:pt>
                <c:pt idx="1">
                  <c:v>Регулярно</c:v>
                </c:pt>
                <c:pt idx="2">
                  <c:v>Иногда</c:v>
                </c:pt>
                <c:pt idx="3">
                  <c:v>Никогда</c:v>
                </c:pt>
              </c:strCache>
            </c:strRef>
          </c:cat>
          <c:val>
            <c:numRef>
              <c:f>Лист3!$B$2:$B$5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>
          <c:showVal val="1"/>
        </c:dLbls>
        <c:shape val="cylinder"/>
        <c:axId val="54034816"/>
        <c:axId val="54036352"/>
        <c:axId val="0"/>
      </c:bar3DChart>
      <c:catAx>
        <c:axId val="540348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54036352"/>
        <c:crosses val="autoZero"/>
        <c:auto val="1"/>
        <c:lblAlgn val="ctr"/>
        <c:lblOffset val="100"/>
      </c:catAx>
      <c:valAx>
        <c:axId val="5403635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4034816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0.49381</cdr:x>
      <cdr:y>0.21649</cdr:y>
    </cdr:from>
    <cdr:to>
      <cdr:x>0.63363</cdr:x>
      <cdr:y>0.32216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57476" y="800100"/>
          <a:ext cx="7524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>
              <a:solidFill>
                <a:srgbClr val="FFFF00"/>
              </a:solidFill>
            </a:rPr>
            <a:t>1 чел.</a:t>
          </a:r>
        </a:p>
      </cdr:txBody>
    </cdr:sp>
  </cdr:relSizeAnchor>
  <cdr:relSizeAnchor xmlns:cdr="http://schemas.openxmlformats.org/drawingml/2006/chartDrawing">
    <cdr:from>
      <cdr:x>0.56814</cdr:x>
      <cdr:y>0.39948</cdr:y>
    </cdr:from>
    <cdr:to>
      <cdr:x>0.70796</cdr:x>
      <cdr:y>0.50515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57525" y="1476375"/>
          <a:ext cx="7524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>
              <a:solidFill>
                <a:srgbClr val="FFFF00"/>
              </a:solidFill>
            </a:rPr>
            <a:t>3</a:t>
          </a:r>
          <a:r>
            <a:rPr lang="ru-RU" sz="1100" b="1">
              <a:solidFill>
                <a:srgbClr val="FFFF00"/>
              </a:solidFill>
            </a:rPr>
            <a:t> </a:t>
          </a:r>
          <a:r>
            <a:rPr lang="ru-RU" sz="1600" b="1">
              <a:solidFill>
                <a:srgbClr val="FFFF00"/>
              </a:solidFill>
            </a:rPr>
            <a:t>чел</a:t>
          </a:r>
          <a:r>
            <a:rPr lang="ru-RU" sz="1100" b="1">
              <a:solidFill>
                <a:srgbClr val="FFFF0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0.55044</cdr:x>
      <cdr:y>0.6134</cdr:y>
    </cdr:from>
    <cdr:to>
      <cdr:x>0.69027</cdr:x>
      <cdr:y>0.71907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62275" y="2266950"/>
          <a:ext cx="7524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>
              <a:solidFill>
                <a:srgbClr val="FFFF00"/>
              </a:solidFill>
            </a:rPr>
            <a:t>3 чел.</a:t>
          </a:r>
        </a:p>
      </cdr:txBody>
    </cdr:sp>
  </cdr:relSizeAnchor>
  <cdr:relSizeAnchor xmlns:cdr="http://schemas.openxmlformats.org/drawingml/2006/chartDrawing">
    <cdr:from>
      <cdr:x>0.37699</cdr:x>
      <cdr:y>0.67526</cdr:y>
    </cdr:from>
    <cdr:to>
      <cdr:x>0.51681</cdr:x>
      <cdr:y>0.78093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28825" y="2495550"/>
          <a:ext cx="7524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>
              <a:solidFill>
                <a:sysClr val="windowText" lastClr="000000"/>
              </a:solidFill>
            </a:rPr>
            <a:t>3 чел.</a:t>
          </a:r>
        </a:p>
      </cdr:txBody>
    </cdr:sp>
  </cdr:relSizeAnchor>
  <cdr:relSizeAnchor xmlns:cdr="http://schemas.openxmlformats.org/drawingml/2006/chartDrawing">
    <cdr:from>
      <cdr:x>0.27434</cdr:x>
      <cdr:y>0.51289</cdr:y>
    </cdr:from>
    <cdr:to>
      <cdr:x>0.41416</cdr:x>
      <cdr:y>0.61856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476375" y="1895475"/>
          <a:ext cx="7524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>
              <a:solidFill>
                <a:sysClr val="windowText" lastClr="000000"/>
              </a:solidFill>
            </a:rPr>
            <a:t>2 чел.</a:t>
          </a:r>
        </a:p>
      </cdr:txBody>
    </cdr:sp>
  </cdr:relSizeAnchor>
  <cdr:relSizeAnchor xmlns:cdr="http://schemas.openxmlformats.org/drawingml/2006/chartDrawing">
    <cdr:from>
      <cdr:x>0.3292</cdr:x>
      <cdr:y>0.31186</cdr:y>
    </cdr:from>
    <cdr:to>
      <cdr:x>0.46903</cdr:x>
      <cdr:y>0.41753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771650" y="1152525"/>
          <a:ext cx="7524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>
              <a:solidFill>
                <a:sysClr val="windowText" lastClr="000000"/>
              </a:solidFill>
            </a:rPr>
            <a:t>3 чел.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283A9B-A34F-4A10-9CF7-2222E42F2A48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2F4DC1-4726-4202-B536-25F80E5E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84C7-41DE-4537-BCB1-C01B87FBF6CA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07BD-3BA0-41B3-8211-FC9E2A482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D037-D10A-4D75-9EC8-C108F7CCACD3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F152-3737-420F-B7E5-22EE2EB7D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0D0C-A938-4823-ABC3-13081A4A9067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0F73-9D6B-4D4F-83D8-FCA372837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01E0-49D3-4EAA-8A18-70A5CD81F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98BD-FC64-40C0-88B3-490A42F3AC68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B3F0-02A8-466A-886D-88C5FB96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EE78-BFDA-4346-978F-A0EB8DDC532B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5210-3167-495F-AC1B-327AFABCF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0C1E-F7D0-4B28-8EB5-E8874727C25D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8B28-26BB-43FB-9F27-A0BA44CD4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5264-4F00-48EB-98E1-FDC91228CA11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7BCB-A6BE-438E-940B-E8506AC5C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6F8E-4334-427E-978F-CA757654956E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A77A-C552-42C0-A568-DEE3326E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733B-72C9-43DC-8389-7728344680D6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00EB-40BE-411A-872E-D23B0184A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5C88-FFA5-4375-8FA3-C31F738F2FAA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8E0E-B454-4C09-859C-E6211439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5DC-46CB-4607-BD42-E17DF4383900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D5EB-C229-4BE6-B518-3C18B8A60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899B47-5CA2-463C-9487-B1B5A6C45658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EDBFA7-B7D5-45F5-A0BE-A9117DABD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sy.1september.ru/articlef.php?ID=200601911" TargetMode="External"/><Relationship Id="rId2" Type="http://schemas.openxmlformats.org/officeDocument/2006/relationships/hyperlink" Target="http://shkolazhizni.ru/archive/0/n-2759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putermania.narod.ru/" TargetMode="External"/><Relationship Id="rId4" Type="http://schemas.openxmlformats.org/officeDocument/2006/relationships/hyperlink" Target="http://www.parent.fi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684213" y="1268413"/>
            <a:ext cx="7775575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   КОМПЬЮТЕРНЫЕ </a:t>
            </a: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ИГРЫ –</a:t>
            </a:r>
          </a:p>
          <a:p>
            <a:pPr algn="ctr"/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 ХОРОШО ИЛИ ПЛОХО?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28638" y="115888"/>
            <a:ext cx="8229600" cy="74134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анкетирования родителей: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000" dirty="0" smtClean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642918"/>
          <a:ext cx="835824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714348" y="3500438"/>
          <a:ext cx="78581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28638" y="115888"/>
            <a:ext cx="8229600" cy="74134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анкетирования родителей: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000" dirty="0" smtClean="0"/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285720" y="4786322"/>
            <a:ext cx="85677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показали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 почти все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 считают, что ребенок должен уметь работать с компьютером, контролируют процесс игры ребёнка в компьютерные игры, знают какие программы осваивает их ребёнок. Однако, высказываются, что это вредно для здоровья, мешает учебе. А также, что из-за чрезмерного увлечения компьютером  бывают ссоры.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571480"/>
          <a:ext cx="80724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71472" y="2857496"/>
          <a:ext cx="8072494" cy="181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Елена\Рабочий стол\Рисунок1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61081" y="1500188"/>
            <a:ext cx="4341975" cy="3384376"/>
          </a:xfrm>
          <a:prstGeom prst="rect">
            <a:avLst/>
          </a:prstGeom>
          <a:gradFill>
            <a:gsLst>
              <a:gs pos="89000">
                <a:srgbClr val="5E9EFF"/>
              </a:gs>
              <a:gs pos="66000">
                <a:srgbClr val="70AEFF"/>
              </a:gs>
              <a:gs pos="40000">
                <a:srgbClr val="85C2FF"/>
              </a:gs>
              <a:gs pos="89000">
                <a:srgbClr val="C4D6EB"/>
              </a:gs>
              <a:gs pos="79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190500" contourW="19050">
            <a:extrusionClr>
              <a:schemeClr val="accent4">
                <a:lumMod val="40000"/>
                <a:lumOff val="60000"/>
              </a:schemeClr>
            </a:extrusionClr>
            <a:contourClr>
              <a:srgbClr val="002060"/>
            </a:contourClr>
          </a:sp3d>
        </p:spPr>
      </p:pic>
      <p:pic>
        <p:nvPicPr>
          <p:cNvPr id="12291" name="Picture 3" descr="C:\Documents and Settings\Елена\Рабочий стол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16504" y="1511728"/>
            <a:ext cx="4082103" cy="3382901"/>
          </a:xfrm>
          <a:prstGeom prst="rect">
            <a:avLst/>
          </a:prstGeom>
          <a:gradFill>
            <a:gsLst>
              <a:gs pos="61000">
                <a:srgbClr val="5E9EFF"/>
              </a:gs>
              <a:gs pos="25000">
                <a:srgbClr val="85C2FF"/>
              </a:gs>
              <a:gs pos="92000">
                <a:srgbClr val="C4D6EB"/>
              </a:gs>
              <a:gs pos="77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82550" contourW="19050">
            <a:contourClr>
              <a:srgbClr val="002060"/>
            </a:contourClr>
          </a:sp3d>
        </p:spPr>
      </p:pic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142844" y="203200"/>
            <a:ext cx="8715436" cy="1296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Давайте сравним Человека Разумного и Человека Играющего</a:t>
            </a:r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160338" y="5157788"/>
            <a:ext cx="8791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7030A0"/>
                </a:solidFill>
              </a:rPr>
              <a:t>Врачи говорят, что на коробках с играми давно пора ставить надпись наподобие этой: «КУРЕНИЕ УБИВАЕТ». Но даже это не поможет, пока сам человек не сделает выбор: хочет он настоящей полноценной жизни – или картинки на экране монитора, которая погаснет вместе с ним.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EA974-4C75-4FD1-A5F4-8C87ED657CC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900113" y="473075"/>
            <a:ext cx="775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А чтобы было легче сделать </a:t>
            </a:r>
            <a:r>
              <a:rPr lang="ru-RU" sz="3200" b="1">
                <a:solidFill>
                  <a:srgbClr val="C00000"/>
                </a:solidFill>
              </a:rPr>
              <a:t>ВЫБОР</a:t>
            </a:r>
            <a:r>
              <a:rPr lang="ru-RU" sz="3200">
                <a:solidFill>
                  <a:srgbClr val="C00000"/>
                </a:solidFill>
              </a:rPr>
              <a:t>…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3241675" cy="288449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4" name="Picture 6" descr="K:\Варсопко М. проект\Рисунок5.jpg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3649663" y="1787525"/>
            <a:ext cx="5378450" cy="4025900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5" name="Прямоугольник 11"/>
          <p:cNvSpPr>
            <a:spLocks noChangeArrowheads="1"/>
          </p:cNvSpPr>
          <p:nvPr/>
        </p:nvSpPr>
        <p:spPr bwMode="auto">
          <a:xfrm>
            <a:off x="3857620" y="2000240"/>
            <a:ext cx="51117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99"/>
                </a:solidFill>
              </a:rPr>
              <a:t>Чтобы не стать компьютерным рабом, соблюдайте </a:t>
            </a:r>
            <a:r>
              <a:rPr lang="ru-RU" sz="2000" b="1" dirty="0">
                <a:solidFill>
                  <a:srgbClr val="000099"/>
                </a:solidFill>
              </a:rPr>
              <a:t>три простых правила: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1. Обязательно занимайтесь каким-нибудь активным видом спорта.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2. Играйте по принципу «Поиграл и хватит» – не больше </a:t>
            </a:r>
            <a:r>
              <a:rPr lang="ru-RU" b="1" dirty="0">
                <a:solidFill>
                  <a:srgbClr val="000099"/>
                </a:solidFill>
              </a:rPr>
              <a:t>одного часа</a:t>
            </a:r>
            <a:r>
              <a:rPr lang="ru-RU" dirty="0">
                <a:solidFill>
                  <a:srgbClr val="000099"/>
                </a:solidFill>
              </a:rPr>
              <a:t> в день. Без тормозов даже на машине далеко не уедешь. 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3. Всегда помните мудрость: «Всё мне позволено, но не всё полезно». Конфету из мусорного ведра тоже можно достать – но станете ли вы её есть?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5613" y="1054100"/>
          <a:ext cx="8229600" cy="5803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011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              Положительные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 факторы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Отрицательные  факторы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</a:tr>
              <a:tr h="640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РАЗВИТИЕ ЛОГИКИ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НЕЖЕЛАНИЕ ОБЩАТЬСЯ С ЛЮДЬМИ, ОТСУТСТВИЕ ДРУЗЕЙ 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</a:tr>
              <a:tr h="640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РАЗВИТИЕ МЫШЛЕНИЯ 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ПАДЕНИЕ УМСТВЕННЫХ СПОСОБНОСТЕЙ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ВНИМАНИЕ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 ЖЕСТОКОСТЬ И НАСИЛИЕ 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СОСРЕДОТОЧЕННОСТЬ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ИСКРИВЛЕНИЕ ПОЗВОНОЧНИКА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РАЗВИТИЕ МЕЛКИХ МЫШЦ РУКИ 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ТРАВМА КИСТИ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ПОДДЕРЖКА ИНТЕРЕСА К УЧЁБЕ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БОЛЕЗНИ ГЛАЗ</a:t>
                      </a:r>
                    </a:p>
                  </a:txBody>
                  <a:tcPr marT="45727" marB="45727"/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ВООБРАЖЕНИЕ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ТОРМОЗИТ ТВОРЧЕСТВО</a:t>
                      </a:r>
                    </a:p>
                  </a:txBody>
                  <a:tcPr marT="45727" marB="45727"/>
                </a:tc>
              </a:tr>
              <a:tr h="36580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НАХОДИТЬ ЗАКОНОМЕРНОСТИ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БЕССОННИЦА И НОЧНЫЕ КОШМАРЫ</a:t>
                      </a:r>
                    </a:p>
                  </a:txBody>
                  <a:tcPr marT="45727" marB="45727"/>
                </a:tc>
              </a:tr>
              <a:tr h="365802">
                <a:tc rowSpan="3"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ССОРЫ С РОДИТЕЛЯМИ</a:t>
                      </a:r>
                    </a:p>
                  </a:txBody>
                  <a:tcPr marT="45727" marB="45727"/>
                </a:tc>
              </a:tr>
              <a:tr h="640148">
                <a:tc vMerge="1"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ОПАСНОСТЬ СЕТЕВЫХ ИГР</a:t>
                      </a:r>
                    </a:p>
                    <a:p>
                      <a:endParaRPr lang="ru-RU" sz="18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T="45727" marB="45727"/>
                </a:tc>
              </a:tr>
              <a:tr h="621730">
                <a:tc vMerge="1"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КОМПЬЮТЕРНАЯ ЗАВИСИМОСТЬ»</a:t>
                      </a:r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FD5A0-F7BC-4AAA-B183-53107FD2F91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8313" y="260350"/>
            <a:ext cx="82804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Влияние компьютерных игр  на детей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3355" name="Picture 43" descr="K:\Варсопко М. проект\komp\hw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0" y="1103313"/>
            <a:ext cx="11604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Picture 44" descr="K:\Варсопко М. проект\komp\hw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136650"/>
            <a:ext cx="11096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2800" smtClean="0">
                <a:solidFill>
                  <a:srgbClr val="7030A0"/>
                </a:solidFill>
              </a:rPr>
              <a:t>    Мои предположения не подтвердились. Нельзя сказать, что компьютерные игры – это плохо, и надо отказаться от них. Как  нельзя сказать, что хорошо, и можно играть сколько хочется и в любые игры. Влияние компьютерных игр на  детей неоднозначно. Кто–то развивает логическое мышление, кто-то забывает про окружающий реальный мир. </a:t>
            </a:r>
            <a:r>
              <a:rPr lang="ru-RU" sz="2800" b="1" smtClean="0">
                <a:solidFill>
                  <a:srgbClr val="7030A0"/>
                </a:solidFill>
              </a:rPr>
              <a:t>Здесь нужно придерживаться главного принципа – не навреди</a:t>
            </a:r>
            <a:r>
              <a:rPr lang="ru-RU" sz="2800" smtClean="0">
                <a:solidFill>
                  <a:srgbClr val="7030A0"/>
                </a:solidFill>
              </a:rPr>
              <a:t>. Компьютер, как и всё, что окружает нас, может быть и полезным, и вредным.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91EC91-D2BF-4E62-A92A-56BA1EEE7ED8}" type="datetime1">
              <a:rPr lang="ru-RU" smtClean="0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1E5A6-F5EC-4CBD-884C-23E7B28C48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4341" name="WordArt 4"/>
          <p:cNvSpPr>
            <a:spLocks noChangeArrowheads="1" noChangeShapeType="1" noTextEdit="1"/>
          </p:cNvSpPr>
          <p:nvPr/>
        </p:nvSpPr>
        <p:spPr bwMode="auto">
          <a:xfrm>
            <a:off x="1428750" y="214313"/>
            <a:ext cx="6215063" cy="1285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0C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Результаты моего исследования. </a:t>
            </a:r>
          </a:p>
        </p:txBody>
      </p:sp>
      <p:pic>
        <p:nvPicPr>
          <p:cNvPr id="14342" name="Picture 7" descr="K:\Варсопко М. проект\komp\komputeri-4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6863"/>
            <a:ext cx="11493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K:\Варсопко М. проект\komp\komputeri-4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5088" y="369888"/>
            <a:ext cx="12334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91EC91-D2BF-4E62-A92A-56BA1EEE7ED8}" type="datetime1">
              <a:rPr lang="ru-RU" smtClean="0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DE01F-EC69-4669-BB79-C7986976B4D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3554" name="Picture 2" descr="G:\Варсопко М. проект\компьютер\цветок и бабочк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571480"/>
            <a:ext cx="8858280" cy="6016190"/>
          </a:xfrm>
          <a:effectLst>
            <a:softEdge rad="112500"/>
          </a:effectLst>
        </p:spPr>
      </p:pic>
      <p:pic>
        <p:nvPicPr>
          <p:cNvPr id="15365" name="Picture 3" descr="G:\Варсопко М. проект\компьютер\073513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643063"/>
            <a:ext cx="1381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369888"/>
            <a:ext cx="8318500" cy="2771775"/>
          </a:xfrm>
          <a:solidFill>
            <a:srgbClr val="EDDFEC"/>
          </a:solidFill>
        </p:spPr>
        <p:txBody>
          <a:bodyPr/>
          <a:lstStyle/>
          <a:p>
            <a:pPr algn="l"/>
            <a:r>
              <a:rPr lang="ru-RU" sz="2800" smtClean="0"/>
              <a:t>                           </a:t>
            </a:r>
            <a:r>
              <a:rPr lang="ru-RU" sz="2800" smtClean="0">
                <a:solidFill>
                  <a:srgbClr val="7030A0"/>
                </a:solidFill>
              </a:rPr>
              <a:t>Используемая литература :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1800" smtClean="0"/>
              <a:t>1</a:t>
            </a:r>
            <a:r>
              <a:rPr lang="ru-RU" sz="2800" smtClean="0"/>
              <a:t>. </a:t>
            </a:r>
            <a:r>
              <a:rPr lang="ru-RU" sz="1800" smtClean="0"/>
              <a:t>Богатырёв А. «В царстве Снежной королевы», «Воспитание школьников», № 5,  М.: Школьная пресса,  2001г</a:t>
            </a:r>
            <a:br>
              <a:rPr lang="ru-RU" sz="1800" smtClean="0"/>
            </a:br>
            <a:r>
              <a:rPr lang="ru-RU" sz="1800" smtClean="0"/>
              <a:t>2. Лекомцев Д.Г., Лекомцева С.А. «Человек и компьютер», «Читаем, учимся, играем», журнал – сборник сценариев для библиотек и школ № 12 , М.: Либерия - Библиопринт,  2008 г.</a:t>
            </a:r>
            <a:br>
              <a:rPr lang="ru-RU" sz="1800" smtClean="0"/>
            </a:br>
            <a:r>
              <a:rPr lang="ru-RU" sz="1800" smtClean="0"/>
              <a:t>3. Степанова М. Как обеспечить безопасное общение с компьютером. // Народное образование. – 2003, № 2. – С.145-151.</a:t>
            </a:r>
            <a:br>
              <a:rPr lang="ru-RU" sz="1800" smtClean="0"/>
            </a:br>
            <a:endParaRPr lang="ru-RU" sz="1800" b="1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9000"/>
            <a:ext cx="8229600" cy="3168650"/>
          </a:xfrm>
          <a:solidFill>
            <a:srgbClr val="EDDFEC"/>
          </a:solidFill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Verdana"/>
              </a:rPr>
              <a:t>Ресурсы интернета: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800" dirty="0" smtClean="0"/>
              <a:t> </a:t>
            </a:r>
            <a:r>
              <a:rPr lang="en-US" sz="1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</a:t>
            </a:r>
            <a:r>
              <a:rPr lang="ru-RU" sz="1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://</a:t>
            </a:r>
            <a:r>
              <a:rPr lang="en-US" sz="1800" u="sng" dirty="0" err="1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shkolazhizni</a:t>
            </a:r>
            <a:r>
              <a:rPr lang="ru-RU" sz="1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.</a:t>
            </a:r>
            <a:r>
              <a:rPr lang="en-US" sz="1800" u="sng" dirty="0" err="1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ru</a:t>
            </a:r>
            <a:r>
              <a:rPr lang="ru-RU" sz="1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/</a:t>
            </a:r>
            <a:r>
              <a:rPr lang="en-US" sz="1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archive</a:t>
            </a:r>
            <a:r>
              <a:rPr lang="ru-RU" sz="1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/0/</a:t>
            </a:r>
            <a:r>
              <a:rPr lang="en-US" sz="1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n</a:t>
            </a:r>
            <a:r>
              <a:rPr lang="ru-RU" sz="1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-27590/</a:t>
            </a: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ru-RU" sz="1800" dirty="0"/>
              <a:t>Компьютерные игры. </a:t>
            </a:r>
            <a:endParaRPr lang="ru-RU" sz="1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800" u="sng" dirty="0">
                <a:hlinkClick r:id="rId3"/>
              </a:rPr>
              <a:t>http://psy.1september.ru/articlef.php?ID=200601911</a:t>
            </a:r>
            <a:r>
              <a:rPr lang="ru-RU" sz="1800" dirty="0"/>
              <a:t> Зависимость от компьютера</a:t>
            </a:r>
            <a:endParaRPr lang="ru-RU" sz="1800" dirty="0" smtClean="0"/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800" u="sng" dirty="0">
                <a:hlinkClick r:id="rId4"/>
              </a:rPr>
              <a:t>www.parent.fio.ru</a:t>
            </a:r>
            <a:r>
              <a:rPr lang="ru-RU" sz="1800" dirty="0"/>
              <a:t>, статья «Реакция организма детей разного возраста на работу за компьютером».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800" u="sng" dirty="0">
                <a:hlinkClick r:id="rId5"/>
              </a:rPr>
              <a:t>http</a:t>
            </a:r>
            <a:r>
              <a:rPr lang="ru-RU" sz="1800" u="sng" dirty="0">
                <a:hlinkClick r:id="rId5"/>
              </a:rPr>
              <a:t>://</a:t>
            </a:r>
            <a:r>
              <a:rPr lang="en-US" sz="1800" u="sng" dirty="0" err="1">
                <a:hlinkClick r:id="rId5"/>
              </a:rPr>
              <a:t>computermania</a:t>
            </a:r>
            <a:r>
              <a:rPr lang="ru-RU" sz="1800" u="sng" dirty="0">
                <a:hlinkClick r:id="rId5"/>
              </a:rPr>
              <a:t>.</a:t>
            </a:r>
            <a:r>
              <a:rPr lang="en-US" sz="1800" u="sng" dirty="0" err="1">
                <a:hlinkClick r:id="rId5"/>
              </a:rPr>
              <a:t>narod</a:t>
            </a:r>
            <a:r>
              <a:rPr lang="ru-RU" sz="1800" u="sng" dirty="0">
                <a:hlinkClick r:id="rId5"/>
              </a:rPr>
              <a:t>.</a:t>
            </a:r>
            <a:r>
              <a:rPr lang="en-US" sz="1800" u="sng" dirty="0" err="1">
                <a:hlinkClick r:id="rId5"/>
              </a:rPr>
              <a:t>ru</a:t>
            </a:r>
            <a:r>
              <a:rPr lang="ru-RU" sz="1800" u="sng" dirty="0">
                <a:hlinkClick r:id="rId5"/>
              </a:rPr>
              <a:t>/</a:t>
            </a:r>
            <a:r>
              <a:rPr lang="ru-RU" sz="1800" dirty="0"/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ru-RU" sz="1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ru-RU" sz="2000" dirty="0" smtClean="0">
              <a:latin typeface="Times New Roman"/>
              <a:ea typeface="Times New Roman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/>
            </a:r>
            <a:br>
              <a:rPr lang="ru-RU" smtClean="0">
                <a:solidFill>
                  <a:srgbClr val="7030A0"/>
                </a:solidFill>
              </a:rPr>
            </a:br>
            <a:endParaRPr lang="ru-RU" smtClean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7953C-692F-49E3-A74F-36B6422A8BB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101" name="WordArt 6"/>
          <p:cNvSpPr>
            <a:spLocks noGrp="1" noChangeArrowheads="1" noChangeShapeType="1" noTextEdit="1"/>
          </p:cNvSpPr>
          <p:nvPr/>
        </p:nvSpPr>
        <p:spPr bwMode="auto">
          <a:xfrm>
            <a:off x="1186655" y="577429"/>
            <a:ext cx="6713364" cy="1196975"/>
          </a:xfrm>
          <a:prstGeom prst="rect">
            <a:avLst/>
          </a:prstGeom>
        </p:spPr>
        <p:txBody>
          <a:bodyPr wrap="none" fromWordArt="1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  </a:t>
            </a:r>
            <a:r>
              <a:rPr lang="ru-RU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Обоснование выбора.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93688" y="1628775"/>
            <a:ext cx="8501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>
                <a:solidFill>
                  <a:srgbClr val="7030A0"/>
                </a:solidFill>
                <a:cs typeface="Times New Roman" pitchFamily="18" charset="0"/>
              </a:rPr>
              <a:t>Я выбрала эту тему потому, что меня заинтересовало, </a:t>
            </a:r>
            <a:r>
              <a:rPr lang="en-US" sz="280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800" i="1">
                <a:solidFill>
                  <a:srgbClr val="7030A0"/>
                </a:solidFill>
                <a:cs typeface="Times New Roman" pitchFamily="18" charset="0"/>
              </a:rPr>
              <a:t>как же воздействуют компьютерные игры  на ребенка,</a:t>
            </a:r>
            <a:r>
              <a:rPr lang="en-US" sz="2800" i="1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800" i="1">
                <a:solidFill>
                  <a:srgbClr val="7030A0"/>
                </a:solidFill>
                <a:cs typeface="Times New Roman" pitchFamily="18" charset="0"/>
              </a:rPr>
              <a:t>в какие игры можно играть, а в какие нельзя и почему?</a:t>
            </a:r>
            <a:endParaRPr lang="ru-RU" sz="2800" i="1">
              <a:solidFill>
                <a:srgbClr val="7030A0"/>
              </a:solidFill>
            </a:endParaRPr>
          </a:p>
        </p:txBody>
      </p:sp>
      <p:pic>
        <p:nvPicPr>
          <p:cNvPr id="4103" name="Picture 8" descr="G:\Варсопко М. проект\компьютер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444875"/>
            <a:ext cx="259238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:\Елена\анимашки\анимации новые\x_a89db7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K:\Варсопко М. проект\komp\Рисунок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6413" y="69850"/>
            <a:ext cx="101758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643937" cy="261461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   </a:t>
            </a:r>
            <a:r>
              <a:rPr lang="en-US" b="1" dirty="0" smtClean="0"/>
              <a:t>  </a:t>
            </a:r>
            <a:r>
              <a:rPr lang="ru-RU" sz="3600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моего исследования: </a:t>
            </a:r>
            <a:endParaRPr lang="en-US" dirty="0" smtClean="0">
              <a:solidFill>
                <a:srgbClr val="7030A0"/>
              </a:solidFill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  выяснить положительные и отрицательные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  стороны влияния компьютерных игр  в жизни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школьника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и ответить на </a:t>
            </a:r>
            <a:r>
              <a:rPr lang="ru-RU" b="1" dirty="0" smtClean="0">
                <a:solidFill>
                  <a:srgbClr val="C00000"/>
                </a:solidFill>
              </a:rPr>
              <a:t>главный вопрос: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играть в компьютерные игры – это хорошо или  плохо?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У меня возникло два </a:t>
            </a:r>
            <a:r>
              <a:rPr lang="ru-RU" b="1" dirty="0" smtClean="0">
                <a:solidFill>
                  <a:srgbClr val="C00000"/>
                </a:solidFill>
              </a:rPr>
              <a:t>предположения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	    </a:t>
            </a:r>
            <a:r>
              <a:rPr lang="ru-RU" sz="2800" dirty="0" smtClean="0">
                <a:solidFill>
                  <a:srgbClr val="7030A0"/>
                </a:solidFill>
              </a:rPr>
              <a:t>Предположим: играть в компьютерные  игры –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       это плохо, т.к. вредит здоровью детей.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	       </a:t>
            </a:r>
            <a:r>
              <a:rPr lang="ru-RU" sz="2800" u="sng" dirty="0" smtClean="0">
                <a:solidFill>
                  <a:srgbClr val="7030A0"/>
                </a:solidFill>
              </a:rPr>
              <a:t>Возможно</a:t>
            </a:r>
            <a:r>
              <a:rPr lang="ru-RU" sz="2800" dirty="0" smtClean="0">
                <a:solidFill>
                  <a:srgbClr val="7030A0"/>
                </a:solidFill>
              </a:rPr>
              <a:t>,  играть в компьютерные игры  –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       это хорошо, т.к. игра  развивает детей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EE39B2-39BC-4E4F-9939-690BCBE10FC9}" type="datetime1">
              <a:rPr lang="ru-RU" smtClean="0"/>
              <a:pPr>
                <a:defRPr/>
              </a:pPr>
              <a:t>14.04.2017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52269-7B32-4CCB-886B-0063180CEB6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125" name="Picture 2" descr="G:\Варсопко М. проект\компьютер\anylizing_computer_10066WHT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23813"/>
            <a:ext cx="9048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K:\Варсопко М. проект\компьютер\j04042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4918075"/>
            <a:ext cx="1420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12725" y="1773238"/>
            <a:ext cx="8401050" cy="25431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1.Узнать, какую пользу и какой вред несут для детей компьютерные игры.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2. Узнать, как правильно организовать рабочее место за компьютером, какие правила безопасного поведения должны соблюдаться.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3. Учиться работать в программах </a:t>
            </a:r>
            <a:r>
              <a:rPr lang="ru-RU" sz="2800" dirty="0" err="1" smtClean="0">
                <a:solidFill>
                  <a:srgbClr val="7030A0"/>
                </a:solidFill>
              </a:rPr>
              <a:t>Microsoft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Word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Microsoft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Power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Point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EE39B2-39BC-4E4F-9939-690BCBE10FC9}" type="datetime1">
              <a:rPr lang="ru-RU" smtClean="0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4DE5F-955A-43C7-94A8-A3595408592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149" name="WordArt 3"/>
          <p:cNvSpPr>
            <a:spLocks noGrp="1" noChangeArrowheads="1" noChangeShapeType="1" noTextEdit="1"/>
          </p:cNvSpPr>
          <p:nvPr/>
        </p:nvSpPr>
        <p:spPr bwMode="auto">
          <a:xfrm>
            <a:off x="2771800" y="2332"/>
            <a:ext cx="3282702" cy="1368152"/>
          </a:xfrm>
          <a:prstGeom prst="rect">
            <a:avLst/>
          </a:prstGeom>
        </p:spPr>
        <p:txBody>
          <a:bodyPr wrap="none" fromWordArt="1" anchor="ctr"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ru-RU" sz="6600" kern="10" dirty="0">
                <a:ln/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+mj-ea"/>
                <a:cs typeface="+mj-cs"/>
              </a:rPr>
              <a:t>Задачи:</a:t>
            </a:r>
          </a:p>
        </p:txBody>
      </p:sp>
      <p:pic>
        <p:nvPicPr>
          <p:cNvPr id="6150" name="Picture 6" descr="K:\Варсопко М. проект\Рисунок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913"/>
            <a:ext cx="16922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K:\Варсопко М. проект\компьютер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69888"/>
            <a:ext cx="19256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4025" y="1773238"/>
            <a:ext cx="8424863" cy="3811587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Найти и изучить в литературе  и интернете сведения о влиянии  компьютерных игр на детей.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Узнать существуют ли гигиенические требования, которые необходимо соблюдать детям.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Провести анкетирование среди одноклассников и их родителей , с целью узнать в какие игры любят играть ученики и их отношение к компьютерным играм.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Проанализировать собранную информацию.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Выработать Памятку по безопасному пользованию играми.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Выполнить презентацию по собранному материалу.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Представить результат проектно-исследовательской работы на школьной конференции.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2" name="Picture 5" descr="K:\Варсопко М. проект\компьютер\Изображение 14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766763"/>
            <a:ext cx="1216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K:\Варсопко М. проект\компьютер\компьюте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77813"/>
            <a:ext cx="1428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1857375" y="277813"/>
            <a:ext cx="5441950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030A0">
                        <a:alpha val="50000"/>
                      </a:srgbClr>
                    </a:gs>
                    <a:gs pos="100000">
                      <a:srgbClr val="00B0F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План исследования.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•  оценивать полезность компьютерных игр;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•	выбирать игры, развивающие мышление, логику, мелкие мышцы руки;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•	выполнять гимнастику для мышц и глаз, следить за временем, проведенном у компьютера;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•	рассказывать о необходимости соблюдения  правил безопасного поведения за компьютером   своим близким.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EE39B2-39BC-4E4F-9939-690BCBE10FC9}" type="datetime1">
              <a:rPr lang="ru-RU" smtClean="0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B7E54-95E6-4047-9863-88302068FE8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1403350" y="428625"/>
            <a:ext cx="5883275" cy="10715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Предполагаемый результат</a:t>
            </a:r>
          </a:p>
        </p:txBody>
      </p:sp>
      <p:pic>
        <p:nvPicPr>
          <p:cNvPr id="8198" name="Picture 7" descr="G:\Варсопко М. проект\компьютер\komp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715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G:\Варсопко М. проект\компьютер\ui7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В сети Интернет мы нашли нужную информацию и картинки, проанализировали собранную информацию. </a:t>
            </a:r>
          </a:p>
          <a:p>
            <a:pPr marL="0" indent="0" algn="just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Я училась вырезать картинки, копировать их и вставлять в презентацию, печатать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Училась обрабатывать полученные данные и делать диаграммы. </a:t>
            </a:r>
          </a:p>
        </p:txBody>
      </p:sp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5111750" cy="790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Ход работы</a:t>
            </a:r>
          </a:p>
        </p:txBody>
      </p:sp>
      <p:pic>
        <p:nvPicPr>
          <p:cNvPr id="9220" name="Picture 3" descr="K:\Варсопко М. проект\komp\1554a55bd8b9b4defeb301a1cbf9eea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69900"/>
            <a:ext cx="12954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K:\Варсопко М. проект\komp\ком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185738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28638" y="11588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анкетирования учащихся: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000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4" y="9286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9286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071670" y="3929066"/>
          <a:ext cx="53340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28638" y="11588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анкетирования учащихся: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000" dirty="0" smtClean="0"/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428596" y="4857760"/>
            <a:ext cx="82819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проведенного исследования показали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многие из ребят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классе (11 из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опрошенных)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имеют дома компьютер, учатся пользоваться разными программами, но большую часть времени проводят  за играми. Немногие задумываются о вреде и пользе этих игр, как и о том, сколько времени можно играть.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5" y="857232"/>
          <a:ext cx="485778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785794"/>
          <a:ext cx="457200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1. полосы+цве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11. полосы+цветы</Template>
  <TotalTime>686</TotalTime>
  <Words>916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нач.школа 11. полосы+цветы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Результаты анкетирования учащихся:  </vt:lpstr>
      <vt:lpstr>Результаты анкетирования учащихся:  </vt:lpstr>
      <vt:lpstr>Результаты анкетирования родителей:  </vt:lpstr>
      <vt:lpstr>Результаты анкетирования родителей:  </vt:lpstr>
      <vt:lpstr>Слайд 12</vt:lpstr>
      <vt:lpstr>Слайд 13</vt:lpstr>
      <vt:lpstr>Слайд 14</vt:lpstr>
      <vt:lpstr>Слайд 15</vt:lpstr>
      <vt:lpstr>Слайд 16</vt:lpstr>
      <vt:lpstr>                           Используемая литература : 1. Богатырёв А. «В царстве Снежной королевы», «Воспитание школьников», № 5,  М.: Школьная пресса,  2001г 2. Лекомцев Д.Г., Лекомцева С.А. «Человек и компьютер», «Читаем, учимся, играем», журнал – сборник сценариев для библиотек и школ № 12 , М.: Либерия - Библиопринт,  2008 г. 3. Степанова М. Как обеспечить безопасное общение с компьютером. // Народное образование. – 2003, № 2. – С.145-151. </vt:lpstr>
    </vt:vector>
  </TitlesOfParts>
  <Company>МОУ СОШ 31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Соломаха Е.И.</dc:creator>
  <dc:description>http://aida.ucoz.ru</dc:description>
  <cp:lastModifiedBy>User</cp:lastModifiedBy>
  <cp:revision>58</cp:revision>
  <dcterms:created xsi:type="dcterms:W3CDTF">2004-01-01T01:25:19Z</dcterms:created>
  <dcterms:modified xsi:type="dcterms:W3CDTF">2017-04-14T09:56:11Z</dcterms:modified>
</cp:coreProperties>
</file>