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099" autoAdjust="0"/>
    <p:restoredTop sz="94660"/>
  </p:normalViewPr>
  <p:slideViewPr>
    <p:cSldViewPr>
      <p:cViewPr varScale="1">
        <p:scale>
          <a:sx n="98" d="100"/>
          <a:sy n="98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images/search?text=Rambler&amp;pos=17&amp;isize=medium&amp;uinfo=sw-1920-sh-1080-ww-1905-wh-962-pd-1-wp-16x9_1920x1080&amp;rpt=simage&amp;img_url=http://img-fotki.yandex.ru/get/5907/omamchueva.d/0_60af0_5d4ae6f8_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23267" cy="2827040"/>
          </a:xfrm>
        </p:spPr>
        <p:txBody>
          <a:bodyPr/>
          <a:lstStyle/>
          <a:p>
            <a:r>
              <a:rPr lang="ru-RU" sz="6000" dirty="0" smtClean="0"/>
              <a:t>Компьютер как средство поиска информации в интернете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5448" y="5214950"/>
            <a:ext cx="4568552" cy="7082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© Автор: Трофянина </a:t>
            </a:r>
            <a:r>
              <a:rPr lang="ru-RU" dirty="0" smtClean="0"/>
              <a:t>Кристина</a:t>
            </a:r>
          </a:p>
          <a:p>
            <a:r>
              <a:rPr lang="ru-RU" smtClean="0"/>
              <a:t>Учитель: Мялкина Е.Ю.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488668"/>
            <a:ext cx="367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МОУ Ишненская СОШ 2014 год.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39946"/>
            <a:ext cx="4425350" cy="331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59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35496"/>
          </a:xfrm>
        </p:spPr>
        <p:txBody>
          <a:bodyPr/>
          <a:lstStyle/>
          <a:p>
            <a:r>
              <a:rPr lang="ru-RU" sz="4400" dirty="0"/>
              <a:t>Поисковые каталоги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712968" cy="4536504"/>
          </a:xfrm>
        </p:spPr>
        <p:txBody>
          <a:bodyPr/>
          <a:lstStyle/>
          <a:p>
            <a:pPr algn="just"/>
            <a:r>
              <a:rPr lang="ru-RU" u="sng" dirty="0" smtClean="0">
                <a:solidFill>
                  <a:schemeClr val="tx2"/>
                </a:solidFill>
              </a:rPr>
              <a:t>Каталог </a:t>
            </a:r>
            <a:r>
              <a:rPr lang="ru-RU" u="sng" dirty="0">
                <a:solidFill>
                  <a:schemeClr val="tx2"/>
                </a:solidFill>
              </a:rPr>
              <a:t>ресурсов </a:t>
            </a:r>
            <a:r>
              <a:rPr lang="ru-RU" dirty="0">
                <a:solidFill>
                  <a:schemeClr val="tx1"/>
                </a:solidFill>
              </a:rPr>
              <a:t>в Интернете </a:t>
            </a:r>
            <a:r>
              <a:rPr lang="ru-RU" dirty="0" smtClean="0">
                <a:solidFill>
                  <a:schemeClr val="tx1"/>
                </a:solidFill>
              </a:rPr>
              <a:t>или </a:t>
            </a:r>
            <a:r>
              <a:rPr lang="ru-RU" dirty="0">
                <a:solidFill>
                  <a:schemeClr val="tx1"/>
                </a:solidFill>
              </a:rPr>
              <a:t>просто </a:t>
            </a:r>
            <a:r>
              <a:rPr lang="ru-RU" u="sng" dirty="0">
                <a:solidFill>
                  <a:schemeClr val="tx2"/>
                </a:solidFill>
              </a:rPr>
              <a:t>интернет-каталог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— структурированный </a:t>
            </a:r>
            <a:r>
              <a:rPr lang="ru-RU" dirty="0">
                <a:solidFill>
                  <a:schemeClr val="tx1"/>
                </a:solidFill>
              </a:rPr>
              <a:t>набор ссылок на сайты с кратким их описанием.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Каталог </a:t>
            </a:r>
            <a:r>
              <a:rPr lang="ru-RU" dirty="0">
                <a:solidFill>
                  <a:schemeClr val="tx1"/>
                </a:solidFill>
              </a:rPr>
              <a:t>в котором ссылки на сайты внутри категорий сортируются по популярности сайтов называется рейтинг (или топ).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7" y="4112229"/>
            <a:ext cx="5219641" cy="25468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12229"/>
            <a:ext cx="3601940" cy="2546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58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698" cy="6165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59130" y="6366382"/>
            <a:ext cx="234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Яндекс каталог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700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79512"/>
          </a:xfrm>
        </p:spPr>
        <p:txBody>
          <a:bodyPr/>
          <a:lstStyle/>
          <a:p>
            <a:r>
              <a:rPr lang="ru-RU" sz="4400" dirty="0"/>
              <a:t>Поисковые индексы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309634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Поисковые </a:t>
            </a:r>
            <a:r>
              <a:rPr lang="ru-RU" dirty="0">
                <a:solidFill>
                  <a:schemeClr val="tx1"/>
                </a:solidFill>
              </a:rPr>
              <a:t>индексы работают как алфавитные указатели. Клиент задает слово или группу слов, характеризующих его область поиска, и получает список ссылок на </a:t>
            </a:r>
            <a:r>
              <a:rPr lang="ru-RU" dirty="0" err="1">
                <a:solidFill>
                  <a:schemeClr val="tx1"/>
                </a:solidFill>
              </a:rPr>
              <a:t>web</a:t>
            </a:r>
            <a:r>
              <a:rPr lang="ru-RU" dirty="0">
                <a:solidFill>
                  <a:schemeClr val="tx1"/>
                </a:solidFill>
              </a:rPr>
              <a:t>-страницы, содержащие указанные термины.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Первой </a:t>
            </a:r>
            <a:r>
              <a:rPr lang="ru-RU" dirty="0">
                <a:solidFill>
                  <a:schemeClr val="tx1"/>
                </a:solidFill>
              </a:rPr>
              <a:t>поисковой системой для Всемирной паутины был «</a:t>
            </a:r>
            <a:r>
              <a:rPr lang="ru-RU" dirty="0" err="1">
                <a:solidFill>
                  <a:schemeClr val="tx1"/>
                </a:solidFill>
              </a:rPr>
              <a:t>Wandex</a:t>
            </a:r>
            <a:r>
              <a:rPr lang="ru-RU" dirty="0">
                <a:solidFill>
                  <a:schemeClr val="tx1"/>
                </a:solidFill>
              </a:rPr>
              <a:t>», уже не существующий индекс, разработанный Мэтью </a:t>
            </a:r>
            <a:r>
              <a:rPr lang="ru-RU" dirty="0" err="1">
                <a:solidFill>
                  <a:schemeClr val="tx1"/>
                </a:solidFill>
              </a:rPr>
              <a:t>Грэйем</a:t>
            </a:r>
            <a:r>
              <a:rPr lang="ru-RU" dirty="0">
                <a:solidFill>
                  <a:schemeClr val="tx1"/>
                </a:solidFill>
              </a:rPr>
              <a:t> из Массачусетского технологического института в 1993.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5652293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62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 Как работает поисковой индекс?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75252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Поисковые индексы автоматически, при помощи специальных программ </a:t>
            </a:r>
            <a:r>
              <a:rPr lang="ru-RU" dirty="0" smtClean="0">
                <a:solidFill>
                  <a:schemeClr val="tx1"/>
                </a:solidFill>
              </a:rPr>
              <a:t>, сканируют </a:t>
            </a:r>
            <a:r>
              <a:rPr lang="ru-RU" dirty="0">
                <a:solidFill>
                  <a:schemeClr val="tx1"/>
                </a:solidFill>
              </a:rPr>
              <a:t>страницы Интернета и </a:t>
            </a:r>
            <a:r>
              <a:rPr lang="ru-RU" dirty="0" smtClean="0">
                <a:solidFill>
                  <a:schemeClr val="tx1"/>
                </a:solidFill>
              </a:rPr>
              <a:t>заносят </a:t>
            </a:r>
            <a:r>
              <a:rPr lang="ru-RU" dirty="0">
                <a:solidFill>
                  <a:schemeClr val="tx1"/>
                </a:solidFill>
              </a:rPr>
              <a:t>в свою </a:t>
            </a:r>
            <a:r>
              <a:rPr lang="ru-RU" dirty="0" smtClean="0">
                <a:solidFill>
                  <a:schemeClr val="tx1"/>
                </a:solidFill>
              </a:rPr>
              <a:t>огромную БД. </a:t>
            </a:r>
          </a:p>
          <a:p>
            <a:pPr algn="just"/>
            <a:r>
              <a:rPr lang="ru-RU" u="sng" dirty="0" smtClean="0">
                <a:solidFill>
                  <a:schemeClr val="tx2"/>
                </a:solidFill>
              </a:rPr>
              <a:t>Поисковый </a:t>
            </a:r>
            <a:r>
              <a:rPr lang="ru-RU" u="sng" dirty="0">
                <a:solidFill>
                  <a:schemeClr val="tx2"/>
                </a:solidFill>
              </a:rPr>
              <a:t>робот («</a:t>
            </a:r>
            <a:r>
              <a:rPr lang="ru-RU" u="sng" dirty="0" smtClean="0">
                <a:solidFill>
                  <a:schemeClr val="tx2"/>
                </a:solidFill>
              </a:rPr>
              <a:t>веб-паук</a:t>
            </a:r>
            <a:r>
              <a:rPr lang="ru-RU" u="sng" dirty="0">
                <a:solidFill>
                  <a:schemeClr val="tx2"/>
                </a:solidFill>
              </a:rPr>
              <a:t>»)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программа</a:t>
            </a:r>
            <a:r>
              <a:rPr lang="ru-RU" dirty="0">
                <a:solidFill>
                  <a:schemeClr val="tx1"/>
                </a:solidFill>
              </a:rPr>
              <a:t>, являющаяся составной частью поисковой системы и предназначенная для обхода страниц Интернета с целью занесения информации о них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базу поисковика. По своей сути паук больше всего напоминает обычный браузер. Он сканирует содержимое страницы, забрасывает его на сервер поисковой машины, которой принадлежит и отправляется по ссылкам на следующие страницы.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ответ на запрос, где найти нужную информацию, поисковый сервер возвращает список гиперссылок, </a:t>
            </a:r>
            <a:r>
              <a:rPr lang="ru-RU" dirty="0" smtClean="0">
                <a:solidFill>
                  <a:schemeClr val="tx1"/>
                </a:solidFill>
              </a:rPr>
              <a:t>ведущих к </a:t>
            </a:r>
            <a:r>
              <a:rPr lang="ru-RU" dirty="0" err="1">
                <a:solidFill>
                  <a:schemeClr val="tx1"/>
                </a:solidFill>
              </a:rPr>
              <a:t>web</a:t>
            </a:r>
            <a:r>
              <a:rPr lang="ru-RU" dirty="0">
                <a:solidFill>
                  <a:schemeClr val="tx1"/>
                </a:solidFill>
              </a:rPr>
              <a:t>-страницам, на которых нужная информация имеется или упоминается. Обширность списка может быть любой, в зависимости от содержания запроса.</a:t>
            </a:r>
          </a:p>
        </p:txBody>
      </p:sp>
    </p:spTree>
    <p:extLst>
      <p:ext uri="{BB962C8B-B14F-4D97-AF65-F5344CB8AC3E}">
        <p14:creationId xmlns:p14="http://schemas.microsoft.com/office/powerpoint/2010/main" xmlns="" val="28603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" y="12091"/>
            <a:ext cx="9178133" cy="68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5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51520"/>
          </a:xfrm>
        </p:spPr>
        <p:txBody>
          <a:bodyPr/>
          <a:lstStyle/>
          <a:p>
            <a:r>
              <a:rPr lang="ru-RU" sz="4400" dirty="0" smtClean="0"/>
              <a:t>ПС Яндекс</a:t>
            </a:r>
            <a:br>
              <a:rPr lang="ru-RU" sz="4400" dirty="0" smtClean="0"/>
            </a:br>
            <a:r>
              <a:rPr lang="en-US" sz="4400" dirty="0"/>
              <a:t>http://www.yandex.ru/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028337" cy="27363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Яндекс - </a:t>
            </a:r>
            <a:r>
              <a:rPr lang="ru-RU" dirty="0">
                <a:solidFill>
                  <a:schemeClr val="tx2"/>
                </a:solidFill>
              </a:rPr>
              <a:t>российская система поиска в </a:t>
            </a:r>
            <a:r>
              <a:rPr lang="ru-RU" dirty="0" smtClean="0">
                <a:solidFill>
                  <a:schemeClr val="tx2"/>
                </a:solidFill>
              </a:rPr>
              <a:t>Интернете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Сайт компании, Yandex.ru, был открыт 23 сентября 1997 года. </a:t>
            </a:r>
            <a:r>
              <a:rPr lang="ru-RU" dirty="0" smtClean="0">
                <a:solidFill>
                  <a:schemeClr val="tx1"/>
                </a:solidFill>
              </a:rPr>
              <a:t>Главный </a:t>
            </a:r>
            <a:r>
              <a:rPr lang="ru-RU" dirty="0">
                <a:solidFill>
                  <a:schemeClr val="tx1"/>
                </a:solidFill>
              </a:rPr>
              <a:t>офис компании находится в Москве. У компании есть офисы в Санкт-Петербурге, Екатеринбурге, Одессе и Киеве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Слово </a:t>
            </a:r>
            <a:r>
              <a:rPr lang="ru-RU" dirty="0">
                <a:solidFill>
                  <a:schemeClr val="tx1"/>
                </a:solidFill>
              </a:rPr>
              <a:t>«Яндекс» (состоящее из буквы «Я» и части слова </a:t>
            </a:r>
            <a:r>
              <a:rPr lang="ru-RU" dirty="0" err="1">
                <a:solidFill>
                  <a:schemeClr val="tx1"/>
                </a:solidFill>
              </a:rPr>
              <a:t>index</a:t>
            </a:r>
            <a:r>
              <a:rPr lang="ru-RU" dirty="0">
                <a:solidFill>
                  <a:schemeClr val="tx1"/>
                </a:solidFill>
              </a:rPr>
              <a:t>; обыгран тот факт, что русское местоимение «Я» соответствует английскому «I») придумал Илья Сегалович, один из основателей Яндекса, в настоящий момент занимающий должность технического директора компании. 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4434342" cy="240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27969"/>
            <a:ext cx="190500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72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12168"/>
          </a:xfrm>
        </p:spPr>
        <p:txBody>
          <a:bodyPr/>
          <a:lstStyle/>
          <a:p>
            <a:r>
              <a:rPr lang="ru-RU" sz="4400" dirty="0"/>
              <a:t>ПС Яндекс</a:t>
            </a:r>
            <a:br>
              <a:rPr lang="ru-RU" sz="4400" dirty="0"/>
            </a:br>
            <a:r>
              <a:rPr lang="en-US" sz="4400" dirty="0"/>
              <a:t>http://www.yandex.ru/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468" y="1628800"/>
            <a:ext cx="9040963" cy="290332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Отличительная особенность Яндекса - возможность точной настройки поискового запроса. Это реализовано за счёт гибкого языка запросов.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По умолчанию Яндекс выводит по 10 ссылок на каждой странице выдачи результатов, в настройках результатов поиска можно увеличить размер страницы до 20, 30 или 50 найденных документов.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Время от времени алгоритмы </a:t>
            </a:r>
            <a:r>
              <a:rPr lang="ru-RU" dirty="0" smtClean="0">
                <a:solidFill>
                  <a:schemeClr val="tx1"/>
                </a:solidFill>
              </a:rPr>
              <a:t>Яндекса меняются</a:t>
            </a:r>
            <a:r>
              <a:rPr lang="ru-RU" dirty="0">
                <a:solidFill>
                  <a:schemeClr val="tx1"/>
                </a:solidFill>
              </a:rPr>
              <a:t>, что приводит к изменениям в результатах поисковых запросов. В частности, эти изменения направлены против поискового </a:t>
            </a:r>
            <a:r>
              <a:rPr lang="ru-RU" dirty="0" smtClean="0">
                <a:solidFill>
                  <a:schemeClr val="tx1"/>
                </a:solidFill>
              </a:rPr>
              <a:t>спама.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994" y="4365103"/>
            <a:ext cx="4823143" cy="2492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8" y="4401105"/>
            <a:ext cx="4279896" cy="2456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81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55576"/>
          </a:xfrm>
        </p:spPr>
        <p:txBody>
          <a:bodyPr/>
          <a:lstStyle/>
          <a:p>
            <a:r>
              <a:rPr lang="ru-RU" sz="4400" dirty="0" smtClean="0"/>
              <a:t>ПС </a:t>
            </a:r>
            <a:r>
              <a:rPr lang="en-US" sz="4400" dirty="0" smtClean="0"/>
              <a:t>Google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http://www.google.ru/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70" y="1772816"/>
            <a:ext cx="9122830" cy="331236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Лидер </a:t>
            </a:r>
            <a:r>
              <a:rPr lang="ru-RU" sz="2000" dirty="0" smtClean="0">
                <a:solidFill>
                  <a:schemeClr val="tx1"/>
                </a:solidFill>
              </a:rPr>
              <a:t>ПС Интернета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Google</a:t>
            </a:r>
            <a:r>
              <a:rPr lang="ru-RU" sz="2000" dirty="0">
                <a:solidFill>
                  <a:schemeClr val="tx1"/>
                </a:solidFill>
              </a:rPr>
              <a:t> занимает более 70 % мирового рынка. </a:t>
            </a:r>
            <a:r>
              <a:rPr lang="ru-RU" sz="2000" dirty="0" err="1" smtClean="0">
                <a:solidFill>
                  <a:schemeClr val="tx1"/>
                </a:solidFill>
              </a:rPr>
              <a:t>Google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может находить информацию на 115 языках.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Термин </a:t>
            </a:r>
            <a:r>
              <a:rPr lang="en-US" sz="2000" dirty="0" smtClean="0">
                <a:solidFill>
                  <a:schemeClr val="tx1"/>
                </a:solidFill>
              </a:rPr>
              <a:t>Google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был придуман Милтоном </a:t>
            </a:r>
            <a:r>
              <a:rPr lang="ru-RU" sz="2000" dirty="0" err="1" smtClean="0">
                <a:solidFill>
                  <a:schemeClr val="tx1"/>
                </a:solidFill>
              </a:rPr>
              <a:t>Сироттой</a:t>
            </a:r>
            <a:r>
              <a:rPr lang="ru-RU" sz="2000" dirty="0" smtClean="0">
                <a:solidFill>
                  <a:schemeClr val="tx1"/>
                </a:solidFill>
              </a:rPr>
              <a:t>. Использование </a:t>
            </a:r>
            <a:r>
              <a:rPr lang="ru-RU" sz="2000" dirty="0">
                <a:solidFill>
                  <a:schemeClr val="tx1"/>
                </a:solidFill>
              </a:rPr>
              <a:t>этого термина компанией </a:t>
            </a:r>
            <a:r>
              <a:rPr lang="ru-RU" sz="2000" dirty="0" err="1">
                <a:solidFill>
                  <a:schemeClr val="tx1"/>
                </a:solidFill>
              </a:rPr>
              <a:t>Google</a:t>
            </a:r>
            <a:r>
              <a:rPr lang="ru-RU" sz="2000" dirty="0">
                <a:solidFill>
                  <a:schemeClr val="tx1"/>
                </a:solidFill>
              </a:rPr>
              <a:t> отражает задачу организовать огромные объемы информации в Интернете.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Интерфейс </a:t>
            </a:r>
            <a:r>
              <a:rPr lang="ru-RU" sz="2000" dirty="0" err="1">
                <a:solidFill>
                  <a:schemeClr val="tx1"/>
                </a:solidFill>
              </a:rPr>
              <a:t>Google</a:t>
            </a:r>
            <a:r>
              <a:rPr lang="ru-RU" sz="2000" dirty="0">
                <a:solidFill>
                  <a:schemeClr val="tx1"/>
                </a:solidFill>
              </a:rPr>
              <a:t> содержит довольно сложный язык запросов, позволяющий ограничить область поиска отдельными доменами, языками, типами файлов и т. д.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975" y="4325968"/>
            <a:ext cx="3376042" cy="2532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59"/>
            <a:ext cx="4415950" cy="1821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09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ПС </a:t>
            </a:r>
            <a:r>
              <a:rPr lang="en-US" sz="4400" dirty="0" smtClean="0"/>
              <a:t>Rambler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en-US" sz="4400" dirty="0"/>
              <a:t>http://www.rambler.ru/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8784976" cy="3960440"/>
          </a:xfrm>
        </p:spPr>
        <p:txBody>
          <a:bodyPr/>
          <a:lstStyle/>
          <a:p>
            <a:pPr algn="just"/>
            <a:r>
              <a:rPr lang="ru-RU" dirty="0" err="1">
                <a:solidFill>
                  <a:schemeClr val="tx1"/>
                </a:solidFill>
              </a:rPr>
              <a:t>Rambler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Media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Group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- интернет-холдинг</a:t>
            </a:r>
            <a:r>
              <a:rPr lang="ru-RU" dirty="0">
                <a:solidFill>
                  <a:schemeClr val="tx1"/>
                </a:solidFill>
              </a:rPr>
              <a:t>, включающий в качестве сервисов поисковую систему, рейтинг-классификатор ресурсов российского Интернета, информационный портал.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err="1" smtClean="0">
                <a:solidFill>
                  <a:schemeClr val="tx1"/>
                </a:solidFill>
              </a:rPr>
              <a:t>Rambler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создан в 1996 году.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Поисковая </a:t>
            </a:r>
            <a:r>
              <a:rPr lang="ru-RU" dirty="0">
                <a:solidFill>
                  <a:schemeClr val="tx1"/>
                </a:solidFill>
              </a:rPr>
              <a:t>система Рамблер понимает и различает слова русского, английского и украинского языков.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237626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4536504" cy="231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27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47464"/>
          </a:xfrm>
        </p:spPr>
        <p:txBody>
          <a:bodyPr/>
          <a:lstStyle/>
          <a:p>
            <a:r>
              <a:rPr lang="ru-RU" sz="4400" dirty="0" smtClean="0"/>
              <a:t>Использованная литература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ru.wikipedia.org/wiki/Precision</a:t>
            </a:r>
            <a:endParaRPr lang="ru-RU" dirty="0" smtClean="0">
              <a:hlinkClick r:id="rId2"/>
            </a:endParaRP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inftis.narod.ru/is/is-n8.htm</a:t>
            </a:r>
            <a:endParaRPr lang="ru-RU" dirty="0" smtClean="0">
              <a:hlinkClick r:id="rId2"/>
            </a:endParaRPr>
          </a:p>
          <a:p>
            <a:r>
              <a:rPr lang="en-US" dirty="0">
                <a:hlinkClick r:id="rId2"/>
              </a:rPr>
              <a:t>http://www.coolreferat.com/%D0%9F%D0%BE%D0%B8%D1%81%D0%BA_%D0%B8%D0%BD%D1%84%D0%BE%D1%80%D0%BC%D0%B0%D1%86%D0%B8%D0%B8_%D0%B2_%D0%98%D0%BD%D1%82%D0%B5%D1%80%D0%BD%D0%B5%D1%82%D0%B5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yandex.ru/images/search?text=Rambler&amp;pos=17&amp;isize=medium&amp;uinfo=sw-1920-sh-1080-ww-1905-wh-962-pd-1-wp-16x9_1920x1080&amp;rpt=simage&amp;img_url=http%3A%2F%2Fimg-fotki.yandex.ru%2Fget%2F5907%2Fomamchueva.d%2F0_60af0_5d4ae6f8_L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77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096144"/>
          </a:xfrm>
        </p:spPr>
        <p:txBody>
          <a:bodyPr/>
          <a:lstStyle/>
          <a:p>
            <a:pPr algn="l"/>
            <a:r>
              <a:rPr lang="ru-RU" dirty="0" smtClean="0"/>
              <a:t>Цели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1"/>
            <a:ext cx="8964488" cy="309634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Выяснить основные способы поиска информации в Интернете;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Ознакомиться </a:t>
            </a:r>
            <a:r>
              <a:rPr lang="ru-RU" dirty="0">
                <a:solidFill>
                  <a:schemeClr val="tx1"/>
                </a:solidFill>
              </a:rPr>
              <a:t>с различными типами поисковых </a:t>
            </a:r>
            <a:r>
              <a:rPr lang="ru-RU" dirty="0" smtClean="0">
                <a:solidFill>
                  <a:schemeClr val="tx1"/>
                </a:solidFill>
              </a:rPr>
              <a:t>систем;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Научиться </a:t>
            </a:r>
            <a:r>
              <a:rPr lang="ru-RU" dirty="0">
                <a:solidFill>
                  <a:schemeClr val="tx1"/>
                </a:solidFill>
              </a:rPr>
              <a:t>находить необходимую информацию в </a:t>
            </a:r>
            <a:r>
              <a:rPr lang="ru-RU" dirty="0" smtClean="0">
                <a:solidFill>
                  <a:schemeClr val="tx1"/>
                </a:solidFill>
              </a:rPr>
              <a:t>Интернете;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Познакомиться с наиболее популярными поисковыми системами в России.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3431" y="4293096"/>
            <a:ext cx="4976553" cy="2537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41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600200"/>
          </a:xfrm>
        </p:spPr>
        <p:txBody>
          <a:bodyPr/>
          <a:lstStyle/>
          <a:p>
            <a:r>
              <a:rPr lang="ru-RU" sz="9600" dirty="0" smtClean="0"/>
              <a:t>Спасибо за внимание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27764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600200"/>
          </a:xfrm>
        </p:spPr>
        <p:txBody>
          <a:bodyPr/>
          <a:lstStyle/>
          <a:p>
            <a:r>
              <a:rPr lang="ru-RU" sz="4400" dirty="0" smtClean="0"/>
              <a:t>Способы </a:t>
            </a:r>
            <a:r>
              <a:rPr lang="ru-RU" sz="4400" dirty="0"/>
              <a:t>поиска </a:t>
            </a:r>
            <a:r>
              <a:rPr lang="ru-RU" sz="4400" dirty="0" smtClean="0"/>
              <a:t>информации в Интернете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8928992" cy="4525963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</a:rPr>
              <a:t>Поиск информации </a:t>
            </a:r>
            <a:r>
              <a:rPr lang="ru-RU" dirty="0">
                <a:solidFill>
                  <a:schemeClr val="tx1"/>
                </a:solidFill>
              </a:rPr>
              <a:t>– одна из </a:t>
            </a:r>
            <a:r>
              <a:rPr lang="ru-RU" dirty="0" smtClean="0">
                <a:solidFill>
                  <a:schemeClr val="tx1"/>
                </a:solidFill>
              </a:rPr>
              <a:t>самых востребованных </a:t>
            </a:r>
            <a:r>
              <a:rPr lang="ru-RU" dirty="0">
                <a:solidFill>
                  <a:schemeClr val="tx1"/>
                </a:solidFill>
              </a:rPr>
              <a:t>на практике задач, </a:t>
            </a:r>
            <a:r>
              <a:rPr lang="ru-RU" dirty="0" smtClean="0">
                <a:solidFill>
                  <a:schemeClr val="tx1"/>
                </a:solidFill>
              </a:rPr>
              <a:t>которую приходится </a:t>
            </a:r>
            <a:r>
              <a:rPr lang="ru-RU" dirty="0">
                <a:solidFill>
                  <a:schemeClr val="tx1"/>
                </a:solidFill>
              </a:rPr>
              <a:t>решать любому </a:t>
            </a:r>
            <a:r>
              <a:rPr lang="ru-RU" dirty="0" smtClean="0">
                <a:solidFill>
                  <a:schemeClr val="tx1"/>
                </a:solidFill>
              </a:rPr>
              <a:t>пользователю Интернета.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67383"/>
            <a:ext cx="367240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4256708" cy="2463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160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686800" cy="1600200"/>
          </a:xfrm>
        </p:spPr>
        <p:txBody>
          <a:bodyPr/>
          <a:lstStyle/>
          <a:p>
            <a:r>
              <a:rPr lang="ru-RU" sz="4400" dirty="0"/>
              <a:t>Способы поиска информации в 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772816"/>
            <a:ext cx="8856984" cy="452596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Существуют три основных способа поиска информации в </a:t>
            </a:r>
            <a:r>
              <a:rPr lang="ru-RU" dirty="0" smtClean="0">
                <a:solidFill>
                  <a:schemeClr val="tx1"/>
                </a:solidFill>
              </a:rPr>
              <a:t>Интернете: </a:t>
            </a:r>
          </a:p>
          <a:p>
            <a:pPr marL="2171700" lvl="4" indent="-457200">
              <a:buFont typeface="+mj-lt"/>
              <a:buAutoNum type="arabicPeriod"/>
            </a:pPr>
            <a:r>
              <a:rPr lang="ru-RU" sz="2000" dirty="0" smtClean="0"/>
              <a:t>Указание </a:t>
            </a:r>
            <a:r>
              <a:rPr lang="ru-RU" sz="2000" dirty="0"/>
              <a:t>адреса страницы. </a:t>
            </a:r>
            <a:endParaRPr lang="ru-RU" sz="2000" dirty="0" smtClean="0"/>
          </a:p>
          <a:p>
            <a:pPr marL="2171700" lvl="4" indent="-457200">
              <a:buFont typeface="+mj-lt"/>
              <a:buAutoNum type="arabicPeriod"/>
            </a:pPr>
            <a:r>
              <a:rPr lang="ru-RU" sz="2000" dirty="0" smtClean="0"/>
              <a:t>Передвижение </a:t>
            </a:r>
            <a:r>
              <a:rPr lang="ru-RU" sz="2000" dirty="0"/>
              <a:t>по гиперссылкам</a:t>
            </a:r>
            <a:r>
              <a:rPr lang="ru-RU" sz="2000" dirty="0" smtClean="0"/>
              <a:t>.</a:t>
            </a:r>
          </a:p>
          <a:p>
            <a:pPr marL="2171700" lvl="4" indent="-457200">
              <a:buFont typeface="+mj-lt"/>
              <a:buAutoNum type="arabicPeriod"/>
            </a:pPr>
            <a:r>
              <a:rPr lang="ru-RU" sz="2000" dirty="0" smtClean="0"/>
              <a:t>Обращение </a:t>
            </a:r>
            <a:r>
              <a:rPr lang="ru-RU" sz="2000" dirty="0"/>
              <a:t>к поисковой системе (поисковому серверу).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45956"/>
            <a:ext cx="4122712" cy="3092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195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835496"/>
          </a:xfrm>
        </p:spPr>
        <p:txBody>
          <a:bodyPr/>
          <a:lstStyle/>
          <a:p>
            <a:r>
              <a:rPr lang="ru-RU" sz="4400" dirty="0" smtClean="0"/>
              <a:t>1 - указание </a:t>
            </a:r>
            <a:r>
              <a:rPr lang="ru-RU" sz="4400" dirty="0"/>
              <a:t>адреса страницы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452596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Это самый быстрый способ поиска, но его можно использовать только в том случае, если точно известен адрес документа или сайта, где расположен документ.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стоит забывать возможность поиска по открытой в окне браузера </a:t>
            </a:r>
            <a:r>
              <a:rPr lang="ru-RU" dirty="0" err="1" smtClean="0">
                <a:solidFill>
                  <a:schemeClr val="tx1"/>
                </a:solidFill>
              </a:rPr>
              <a:t>web</a:t>
            </a:r>
            <a:r>
              <a:rPr lang="ru-RU" dirty="0" smtClean="0">
                <a:solidFill>
                  <a:schemeClr val="tx1"/>
                </a:solidFill>
              </a:rPr>
              <a:t>-странице.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05040"/>
            <a:ext cx="4463777" cy="295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50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546"/>
            <a:ext cx="8435280" cy="1600200"/>
          </a:xfrm>
        </p:spPr>
        <p:txBody>
          <a:bodyPr/>
          <a:lstStyle/>
          <a:p>
            <a:r>
              <a:rPr lang="ru-RU" sz="4400" dirty="0" smtClean="0"/>
              <a:t>2 - передвижение </a:t>
            </a:r>
            <a:r>
              <a:rPr lang="ru-RU" sz="4400" dirty="0"/>
              <a:t>по гиперссылкам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712968" cy="4896544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Наиболее простой способ передвижения по сети Интернет – переход по гиперссылкам.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 помощью гиперссылок, или просто – ссылок, пользователь может переходить к различным частям просматриваемой страницы, обращаться к другим страницам или к другим </a:t>
            </a:r>
            <a:r>
              <a:rPr lang="ru-RU" dirty="0" err="1">
                <a:solidFill>
                  <a:schemeClr val="tx1"/>
                </a:solidFill>
              </a:rPr>
              <a:t>web</a:t>
            </a:r>
            <a:r>
              <a:rPr lang="ru-RU" dirty="0">
                <a:solidFill>
                  <a:schemeClr val="tx1"/>
                </a:solidFill>
              </a:rPr>
              <a:t>-сайтам.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1883" y="4152900"/>
            <a:ext cx="4762500" cy="270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8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600200"/>
          </a:xfrm>
        </p:spPr>
        <p:txBody>
          <a:bodyPr/>
          <a:lstStyle/>
          <a:p>
            <a:r>
              <a:rPr lang="ru-RU" sz="4400" dirty="0" smtClean="0"/>
              <a:t>3 - Обращение </a:t>
            </a:r>
            <a:r>
              <a:rPr lang="ru-RU" sz="4400" dirty="0"/>
              <a:t>к поисковой системе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38884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</a:rPr>
              <a:t>Пользуясь гипертекстовыми ссылками, можно бесконечно долго путешествовать в информационном </a:t>
            </a:r>
            <a:r>
              <a:rPr lang="ru-RU" sz="2300" dirty="0" smtClean="0">
                <a:solidFill>
                  <a:schemeClr val="tx1"/>
                </a:solidFill>
              </a:rPr>
              <a:t>пространстве, но </a:t>
            </a:r>
            <a:r>
              <a:rPr lang="ru-RU" sz="2300" dirty="0">
                <a:solidFill>
                  <a:schemeClr val="tx1"/>
                </a:solidFill>
              </a:rPr>
              <a:t>если учесть, что в мире созданы </a:t>
            </a:r>
            <a:r>
              <a:rPr lang="ru-RU" sz="2300" dirty="0" smtClean="0">
                <a:solidFill>
                  <a:schemeClr val="tx1"/>
                </a:solidFill>
              </a:rPr>
              <a:t>миллионы </a:t>
            </a:r>
            <a:r>
              <a:rPr lang="ru-RU" sz="2300" dirty="0" err="1">
                <a:solidFill>
                  <a:schemeClr val="tx1"/>
                </a:solidFill>
              </a:rPr>
              <a:t>web</a:t>
            </a:r>
            <a:r>
              <a:rPr lang="ru-RU" sz="2300" dirty="0">
                <a:solidFill>
                  <a:schemeClr val="tx1"/>
                </a:solidFill>
              </a:rPr>
              <a:t>-страниц, то найти на них нужную информацию таким способом вряд ли удастся. </a:t>
            </a:r>
            <a:endParaRPr lang="ru-RU" sz="2300" dirty="0" smtClean="0">
              <a:solidFill>
                <a:schemeClr val="tx1"/>
              </a:solidFill>
            </a:endParaRPr>
          </a:p>
          <a:p>
            <a:pPr algn="just"/>
            <a:r>
              <a:rPr lang="ru-RU" sz="2300" dirty="0" smtClean="0">
                <a:solidFill>
                  <a:schemeClr val="tx1"/>
                </a:solidFill>
              </a:rPr>
              <a:t>На </a:t>
            </a:r>
            <a:r>
              <a:rPr lang="ru-RU" sz="2300" dirty="0">
                <a:solidFill>
                  <a:schemeClr val="tx1"/>
                </a:solidFill>
              </a:rPr>
              <a:t>помощь приходят специальные </a:t>
            </a:r>
            <a:r>
              <a:rPr lang="ru-RU" sz="2300" dirty="0">
                <a:solidFill>
                  <a:schemeClr val="tx1"/>
                </a:solidFill>
                <a:hlinkClick r:id="rId2" action="ppaction://hlinksldjump"/>
              </a:rPr>
              <a:t>поисковые </a:t>
            </a:r>
            <a:r>
              <a:rPr lang="ru-RU" sz="2300" dirty="0" smtClean="0">
                <a:solidFill>
                  <a:schemeClr val="tx1"/>
                </a:solidFill>
                <a:hlinkClick r:id="rId2" action="ppaction://hlinksldjump"/>
              </a:rPr>
              <a:t>системы(ПС)</a:t>
            </a:r>
            <a:r>
              <a:rPr lang="ru-RU" sz="2300" dirty="0" smtClean="0">
                <a:solidFill>
                  <a:schemeClr val="tx1"/>
                </a:solidFill>
              </a:rPr>
              <a:t>. Адреса </a:t>
            </a:r>
            <a:r>
              <a:rPr lang="ru-RU" sz="2300" dirty="0">
                <a:solidFill>
                  <a:schemeClr val="tx1"/>
                </a:solidFill>
              </a:rPr>
              <a:t>поисковых серверов хорошо известны всем, кто работает в Интернете. В настоящее время в русскоязычной части Интернет популярны следующие поисковые серверы: Яндекс (yandex.ru), </a:t>
            </a:r>
            <a:r>
              <a:rPr lang="ru-RU" sz="2300" dirty="0" err="1">
                <a:solidFill>
                  <a:schemeClr val="tx1"/>
                </a:solidFill>
              </a:rPr>
              <a:t>Google</a:t>
            </a:r>
            <a:r>
              <a:rPr lang="ru-RU" sz="2300" dirty="0">
                <a:solidFill>
                  <a:schemeClr val="tx1"/>
                </a:solidFill>
              </a:rPr>
              <a:t> (google.ru) и </a:t>
            </a:r>
            <a:r>
              <a:rPr lang="ru-RU" sz="2300" dirty="0" err="1">
                <a:solidFill>
                  <a:schemeClr val="tx1"/>
                </a:solidFill>
              </a:rPr>
              <a:t>Rambler</a:t>
            </a:r>
            <a:r>
              <a:rPr lang="ru-RU" sz="2300" dirty="0">
                <a:solidFill>
                  <a:schemeClr val="tx1"/>
                </a:solidFill>
              </a:rPr>
              <a:t> (rambler.ru).</a:t>
            </a:r>
          </a:p>
        </p:txBody>
      </p:sp>
    </p:spTree>
    <p:extLst>
      <p:ext uri="{BB962C8B-B14F-4D97-AF65-F5344CB8AC3E}">
        <p14:creationId xmlns:p14="http://schemas.microsoft.com/office/powerpoint/2010/main" xmlns="" val="205640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79512"/>
          </a:xfrm>
        </p:spPr>
        <p:txBody>
          <a:bodyPr/>
          <a:lstStyle/>
          <a:p>
            <a:r>
              <a:rPr lang="ru-RU" sz="4400" dirty="0" smtClean="0"/>
              <a:t>Поисковая система(ПС)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36504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Поисковая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система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веб-сайт, предоставляющий возможность поиска информации в Интернете.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принципу действия </a:t>
            </a:r>
            <a:r>
              <a:rPr lang="ru-RU" b="1" dirty="0">
                <a:solidFill>
                  <a:schemeClr val="tx1"/>
                </a:solidFill>
              </a:rPr>
              <a:t>поисковые системы делятся на </a:t>
            </a:r>
            <a:r>
              <a:rPr lang="ru-RU" dirty="0">
                <a:solidFill>
                  <a:schemeClr val="tx1"/>
                </a:solidFill>
              </a:rPr>
              <a:t>два типа: </a:t>
            </a:r>
            <a:r>
              <a:rPr lang="ru-RU" dirty="0">
                <a:solidFill>
                  <a:srgbClr val="FF0000"/>
                </a:solidFill>
              </a:rPr>
              <a:t>поисковые каталоги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>
                <a:solidFill>
                  <a:srgbClr val="FF0000"/>
                </a:solidFill>
              </a:rPr>
              <a:t>поисковые индексы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65477"/>
            <a:ext cx="5076057" cy="3591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18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23528"/>
          </a:xfrm>
        </p:spPr>
        <p:txBody>
          <a:bodyPr/>
          <a:lstStyle/>
          <a:p>
            <a:r>
              <a:rPr lang="ru-RU" sz="4400" dirty="0"/>
              <a:t>Поисковые каталоги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4887078" cy="46085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Поисковые </a:t>
            </a:r>
            <a:r>
              <a:rPr lang="ru-RU" dirty="0">
                <a:solidFill>
                  <a:schemeClr val="tx1"/>
                </a:solidFill>
              </a:rPr>
              <a:t>каталоги служат для тематического поиска.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Информация </a:t>
            </a:r>
            <a:r>
              <a:rPr lang="ru-RU" dirty="0">
                <a:solidFill>
                  <a:schemeClr val="tx1"/>
                </a:solidFill>
              </a:rPr>
              <a:t>на этих серверах структурирована по темам и </a:t>
            </a:r>
            <a:r>
              <a:rPr lang="ru-RU" dirty="0" err="1">
                <a:solidFill>
                  <a:schemeClr val="tx1"/>
                </a:solidFill>
              </a:rPr>
              <a:t>подтемам</a:t>
            </a:r>
            <a:r>
              <a:rPr lang="ru-RU" dirty="0">
                <a:solidFill>
                  <a:schemeClr val="tx1"/>
                </a:solidFill>
              </a:rPr>
              <a:t>. Имея намерение осветить какую-то узкую тему, нетрудно найти список </a:t>
            </a:r>
            <a:r>
              <a:rPr lang="ru-RU" dirty="0" err="1">
                <a:solidFill>
                  <a:schemeClr val="tx1"/>
                </a:solidFill>
              </a:rPr>
              <a:t>web</a:t>
            </a:r>
            <a:r>
              <a:rPr lang="ru-RU" dirty="0">
                <a:solidFill>
                  <a:schemeClr val="tx1"/>
                </a:solidFill>
              </a:rPr>
              <a:t>-страниц, ей посвященных.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672408" cy="3810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95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131</TotalTime>
  <Words>873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Компьютер как средство поиска информации в интернете</vt:lpstr>
      <vt:lpstr>Цели проекта:</vt:lpstr>
      <vt:lpstr>Способы поиска информации в Интернете</vt:lpstr>
      <vt:lpstr>Способы поиска информации в Интернете</vt:lpstr>
      <vt:lpstr>1 - указание адреса страницы</vt:lpstr>
      <vt:lpstr>2 - передвижение по гиперссылкам</vt:lpstr>
      <vt:lpstr>3 - Обращение к поисковой системе</vt:lpstr>
      <vt:lpstr>Поисковая система(ПС)</vt:lpstr>
      <vt:lpstr>Поисковые каталоги </vt:lpstr>
      <vt:lpstr>Поисковые каталоги </vt:lpstr>
      <vt:lpstr>Слайд 11</vt:lpstr>
      <vt:lpstr>Поисковые индексы</vt:lpstr>
      <vt:lpstr> Как работает поисковой индекс?</vt:lpstr>
      <vt:lpstr>Слайд 14</vt:lpstr>
      <vt:lpstr>ПС Яндекс http://www.yandex.ru/</vt:lpstr>
      <vt:lpstr>ПС Яндекс http://www.yandex.ru/</vt:lpstr>
      <vt:lpstr>ПС Google http://www.google.ru/ </vt:lpstr>
      <vt:lpstr>ПС Rambler http://www.rambler.ru/ </vt:lpstr>
      <vt:lpstr>Использованная литература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</dc:creator>
  <cp:lastModifiedBy>User</cp:lastModifiedBy>
  <cp:revision>18</cp:revision>
  <dcterms:created xsi:type="dcterms:W3CDTF">2014-05-07T10:11:37Z</dcterms:created>
  <dcterms:modified xsi:type="dcterms:W3CDTF">2017-03-03T06:27:21Z</dcterms:modified>
</cp:coreProperties>
</file>