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5" r:id="rId4"/>
    <p:sldId id="258" r:id="rId5"/>
    <p:sldId id="259" r:id="rId6"/>
    <p:sldId id="263" r:id="rId7"/>
    <p:sldId id="260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2473" autoAdjust="0"/>
  </p:normalViewPr>
  <p:slideViewPr>
    <p:cSldViewPr>
      <p:cViewPr varScale="1">
        <p:scale>
          <a:sx n="101" d="100"/>
          <a:sy n="101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rct=j&amp;q=&amp;esrc=s&amp;source=images&amp;cd=&amp;cad=rja&amp;uact=8&amp;ved=0CAcQjRw&amp;url=http://satsat.info/sharing/31607-3g-modem-d-link-dir-320nru.html&amp;ei=1V9MVZ-4DoqNsAHpl4DICA&amp;bvm=bv.92765956,d.bGg&amp;psig=AFQjCNHIQJKzLIwh-j0gaLdHaDTc8uL8kg&amp;ust=14311550276919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ru/url?sa=i&amp;rct=j&amp;q=&amp;esrc=s&amp;source=images&amp;cd=&amp;cad=rja&amp;uact=8&amp;ved=0CAcQjRw&amp;url=http://softiny.net/index.php?option=com_content&amp;view=article&amp;id=388:-byfly---&amp;catid=139:nastroika-modem&amp;Itemid=163&amp;ei=kWBMVejrFcqhsgGnlYDACw&amp;bvm=bv.92765956,d.bGg&amp;psig=AFQjCNHIQJKzLIwh-j0gaLdHaDTc8uL8kg&amp;ust=14311550276919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robocraft.ru/blog/electronics/3131.html&amp;ei=9V9MVbjrIYG0sAHS2IGADQ&amp;bvm=bv.92765956,d.bGg&amp;psig=AFQjCNHIQJKzLIwh-j0gaLdHaDTc8uL8kg&amp;ust=14311550276919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CAcQjRw&amp;url=http://skysup.ru/273-modem-ot-beeline.html&amp;ei=BGBMVbGRN8W2swHFv4D4Bg&amp;bvm=bv.92765956,d.bGg&amp;psig=AFQjCNHIQJKzLIwh-j0gaLdHaDTc8uL8kg&amp;ust=143115502769199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bmtwiki.wikidot.com/wiki:globalnaa-set-internet:istoria-razvitia" TargetMode="External"/><Relationship Id="rId2" Type="http://schemas.openxmlformats.org/officeDocument/2006/relationships/hyperlink" Target="http://kafvt.narod.ru/Osia/Glava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?q=%D0%B3%D0%BB%D0%BE%D0%B1%D0%B0%D0%BB%D1%8C%D0%BD%D1%8B%D0%B5+%D1%81%D0%B5%D1%82%D0%B8&amp;newwindow=1&amp;biw=1366&amp;bih=643&amp;tbm=isch&amp;tbo=u&amp;source=univ&amp;sa=X&amp;ei=HVxMVaa9Dcq5sQG8xIGAAQ&amp;sqi=2&amp;ved=0CCcQsA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глобальных сетей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500702"/>
            <a:ext cx="6215074" cy="90872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©Автор</a:t>
            </a:r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: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 Дьякова Екатерина, ученица 10 класса МОУ Ишненская 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СОШ</a:t>
            </a:r>
          </a:p>
          <a:p>
            <a:pPr algn="l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Учитель</a:t>
            </a:r>
            <a:r>
              <a:rPr lang="ru-RU" sz="20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SimSun"/>
              </a:rPr>
              <a:t>: Мялкина Е.Ю.</a:t>
            </a:r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SimSun"/>
            </a:endParaRPr>
          </a:p>
          <a:p>
            <a:pPr algn="l"/>
            <a:endParaRPr lang="ru-RU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4" descr="j02134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1727200" cy="1954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64319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Передача информации в Интернет обеспечивается благодаря тому, что каждый компьютер в сети имеет уникальный адрес (IP-адрес), а сетевые протоколы обеспечивают взаимодействие разнотипных компьютеров, работающих под управлением различных операционных систем.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78488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всех компьютерах, участвующих в передаче данных, применяется единый протокол коммуникации TCP/IP, который состоит из двух различных протоколов, определяющих разные аспекты передачи данных в сети: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Протокол TCP (Transmission Control Protocol)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7332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протокол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IP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313541">
            <a:off x="1564228" y="5098578"/>
            <a:ext cx="974981" cy="241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3367450">
            <a:off x="4518458" y="5100047"/>
            <a:ext cx="1043186" cy="253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46043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</a:rPr>
              <a:t>Модем </a:t>
            </a:r>
            <a:r>
              <a:rPr lang="ru-RU" sz="2400" dirty="0" smtClean="0"/>
              <a:t>– внешнее устройство ЭВМ, служащее для связи с телефонными линиями связи, телепатийными аппаратами и т.д., применяющееся в системах связи и выполняющее функцию модуляции и демодуляции. </a:t>
            </a:r>
            <a:endParaRPr lang="ru-RU" sz="2400" dirty="0"/>
          </a:p>
        </p:txBody>
      </p:sp>
      <p:pic>
        <p:nvPicPr>
          <p:cNvPr id="1028" name="Picture 4" descr="http://satsat.info/attachments/sharing/295332d1363011252-3g-modem-d-link-dir-320nru-dir-320-nr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816424" cy="3112575"/>
          </a:xfrm>
          <a:prstGeom prst="rect">
            <a:avLst/>
          </a:prstGeom>
          <a:noFill/>
        </p:spPr>
      </p:pic>
      <p:pic>
        <p:nvPicPr>
          <p:cNvPr id="8" name="Picture 2" descr="http://softiny.net/images/stories/modem/modem%20pc%20split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3885059" cy="3435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7956376" cy="4846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Протокол описывает способы передачи байтов по телефонной линии: тип модуляции аналогового сигнала, несущую частоту, дополнительные служебные биты, а также как байты объединяются в пакеты форматы пакетов, порядок переповтора передачи в случае искажения пакета и т. п. Каждый пакет содержит кроме самих передаваемых байтов дополнительную информацию, включающую, в: частности, контрольную сумму. Контрольная сумма позволяет принимающему устройству проверить, не исказился ли пакет при передаче, и при необходимости запросить повторную передачу.</a:t>
            </a:r>
            <a:endParaRPr lang="ru-RU" dirty="0"/>
          </a:p>
        </p:txBody>
      </p:sp>
      <p:pic>
        <p:nvPicPr>
          <p:cNvPr id="5" name="Picture 6" descr="http://robocraft.ru/uploads/images/0/a/0/1/1887/8134dc182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4754228"/>
            <a:ext cx="2808312" cy="1677966"/>
          </a:xfrm>
          <a:prstGeom prst="rect">
            <a:avLst/>
          </a:prstGeom>
          <a:noFill/>
        </p:spPr>
      </p:pic>
      <p:pic>
        <p:nvPicPr>
          <p:cNvPr id="6" name="Picture 8" descr="http://skysup.ru/uploads/posts/2010-01/1264739390_512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5291" b="11829"/>
          <a:stretch>
            <a:fillRect/>
          </a:stretch>
        </p:blipFill>
        <p:spPr bwMode="auto">
          <a:xfrm>
            <a:off x="3923928" y="4941168"/>
            <a:ext cx="2736304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Типы модемов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По исполнению: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внешние;</a:t>
            </a:r>
            <a:br>
              <a:rPr lang="ru-RU" dirty="0" smtClean="0"/>
            </a:br>
            <a:r>
              <a:rPr lang="ru-RU" dirty="0" smtClean="0"/>
              <a:t>- внутренние;</a:t>
            </a:r>
            <a:br>
              <a:rPr lang="ru-RU" dirty="0" smtClean="0"/>
            </a:br>
            <a:r>
              <a:rPr lang="ru-RU" dirty="0" smtClean="0"/>
              <a:t>- встроенные.</a:t>
            </a:r>
          </a:p>
          <a:p>
            <a:endParaRPr lang="ru-RU" dirty="0" smtClean="0"/>
          </a:p>
          <a:p>
            <a:r>
              <a:rPr lang="ru-RU" i="1" dirty="0" smtClean="0"/>
              <a:t>По принципу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аппаратные;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винмодемы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полупрограммные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программные.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По типу: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Аналоговые;</a:t>
            </a:r>
            <a:br>
              <a:rPr lang="ru-RU" dirty="0"/>
            </a:br>
            <a:r>
              <a:rPr lang="ru-RU" dirty="0"/>
              <a:t>- ISDN;</a:t>
            </a:r>
            <a:br>
              <a:rPr lang="ru-RU" dirty="0"/>
            </a:br>
            <a:r>
              <a:rPr lang="ru-RU" dirty="0"/>
              <a:t>- DSL;</a:t>
            </a:r>
            <a:br>
              <a:rPr lang="ru-RU" dirty="0"/>
            </a:br>
            <a:r>
              <a:rPr lang="ru-RU" dirty="0"/>
              <a:t>- Кабельные;</a:t>
            </a:r>
            <a:br>
              <a:rPr lang="ru-RU" dirty="0"/>
            </a:br>
            <a:r>
              <a:rPr lang="ru-RU" dirty="0"/>
              <a:t>- Радио;</a:t>
            </a:r>
            <a:br>
              <a:rPr lang="ru-RU" dirty="0"/>
            </a:br>
            <a:r>
              <a:rPr lang="ru-RU" dirty="0"/>
              <a:t>- Спутниковые;</a:t>
            </a:r>
            <a:br>
              <a:rPr lang="ru-RU" dirty="0"/>
            </a:br>
            <a:r>
              <a:rPr lang="ru-RU" dirty="0"/>
              <a:t>- PLC.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Браузер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84784"/>
            <a:ext cx="7920880" cy="53732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Браузер</a:t>
            </a:r>
            <a:r>
              <a:rPr lang="ru-RU" dirty="0" smtClean="0"/>
              <a:t> - прикладное </a:t>
            </a:r>
            <a:r>
              <a:rPr lang="ru-RU" dirty="0"/>
              <a:t>программное обеспечение для просмотра веб-страниц; содержания веб-документов, компьютерных файлов и их каталогов; управления веб-приложениями; а также для решения других задач. В </a:t>
            </a:r>
            <a:r>
              <a:rPr lang="ru-RU" u="sng" dirty="0"/>
              <a:t>глобальной сети</a:t>
            </a:r>
            <a:r>
              <a:rPr lang="ru-RU" dirty="0"/>
              <a:t> браузеры используют для запроса, обработки, манипулирования и отображения содержания веб-сайтов. Многие современные браузеры также могут использоваться для обмена файлами с серверами ftp, а также для непосредственного просмотра содержания файлов многих графических форматов (gif, jpeg, png, svg), аудио-видео форматов (mp3, mpeg), текстовых форматов (pdf, djvu) и других файлов.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076056" y="116632"/>
            <a:ext cx="3585889" cy="136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883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Электронная почта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19038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Электронная </a:t>
            </a:r>
            <a:r>
              <a:rPr lang="ru-RU" sz="2400" dirty="0" smtClean="0">
                <a:solidFill>
                  <a:srgbClr val="FF0000"/>
                </a:solidFill>
              </a:rPr>
              <a:t>почта </a:t>
            </a:r>
            <a:r>
              <a:rPr lang="ru-RU" sz="2400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технология </a:t>
            </a:r>
            <a:r>
              <a:rPr lang="ru-RU" sz="2400" dirty="0"/>
              <a:t>и предоставляемые ею услуги по пересылке и получению электронных сообщений (называемых «письма» или «электронные письма») по распределённой (в том </a:t>
            </a:r>
            <a:r>
              <a:rPr lang="ru-RU" sz="2400" dirty="0" smtClean="0"/>
              <a:t>числе глобальной</a:t>
            </a:r>
            <a:r>
              <a:rPr lang="ru-RU" sz="2400" dirty="0"/>
              <a:t>) компьютерной сети.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20713"/>
            <a:ext cx="4314055" cy="32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991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7" y="188640"/>
            <a:ext cx="824440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Достоинствами электронной почты являются: легко воспринимаемые и запоминаемые человеком адреса </a:t>
            </a:r>
            <a:r>
              <a:rPr lang="ru-RU" sz="2400" dirty="0" smtClean="0"/>
              <a:t>вида </a:t>
            </a:r>
            <a:r>
              <a:rPr lang="ru-RU" sz="2400" dirty="0" smtClean="0">
                <a:solidFill>
                  <a:srgbClr val="FF0000"/>
                </a:solidFill>
              </a:rPr>
              <a:t>имя_пользователя@имя_домена</a:t>
            </a:r>
            <a:r>
              <a:rPr lang="ru-RU" sz="2400" dirty="0"/>
              <a:t> (например, somebody@example.com); возможность передачи как простого текста, так и форматированного, а также произвольных файлов; независимость серверов (в общем случае они обращаются друг к другу непосредственно); достаточно высокая надёжность доставки сообщения; простота использования человеком и программами.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81881"/>
            <a:ext cx="4761790" cy="297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9281"/>
            <a:ext cx="2629645" cy="254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04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/>
          </a:bodyPr>
          <a:lstStyle/>
          <a:p>
            <a:r>
              <a:rPr lang="ru-RU" b="0" dirty="0" smtClean="0"/>
              <a:t>ВКонтакте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064896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ВКонтакте-</a:t>
            </a:r>
            <a:r>
              <a:rPr lang="ru-RU" sz="2400" dirty="0" smtClean="0"/>
              <a:t> - социальная </a:t>
            </a:r>
            <a:r>
              <a:rPr lang="ru-RU" sz="2400" dirty="0"/>
              <a:t>сеть, крупнейшая в Европе, принадлежит Mail.Ru </a:t>
            </a:r>
            <a:r>
              <a:rPr lang="ru-RU" sz="2400" dirty="0" smtClean="0"/>
              <a:t>Group. </a:t>
            </a:r>
            <a:r>
              <a:rPr lang="ru-RU" sz="2400" dirty="0"/>
              <a:t>По даннымSimilarWeb, «ВКонтакте» является первым по популярности сайтом в России и на Украине, 6-м — в </a:t>
            </a:r>
            <a:r>
              <a:rPr lang="ru-RU" sz="2400" dirty="0" smtClean="0"/>
              <a:t>мире. </a:t>
            </a:r>
            <a:r>
              <a:rPr lang="ru-RU" sz="2400" dirty="0"/>
              <a:t>По данным Alexa Internet, второй по популярности сайт в России и на Украине, третий — в Белоруссии, 24-й — в </a:t>
            </a:r>
            <a:r>
              <a:rPr lang="ru-RU" sz="2400" dirty="0" smtClean="0"/>
              <a:t>мире. </a:t>
            </a:r>
            <a:r>
              <a:rPr lang="ru-RU" sz="2400" dirty="0"/>
              <a:t>Проект запущен 10 октября 2006 года.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3734"/>
            <a:ext cx="4168924" cy="30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6114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0516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Одноклассники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136904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Одноклассники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400" dirty="0" smtClean="0"/>
              <a:t>социальная </a:t>
            </a:r>
            <a:r>
              <a:rPr lang="ru-RU" sz="2400" dirty="0"/>
              <a:t>сеть, принадлежит Mail.Ru Group. Восьмой по популярности сайт в </a:t>
            </a:r>
            <a:r>
              <a:rPr lang="ru-RU" sz="2400" dirty="0" smtClean="0"/>
              <a:t>России ,</a:t>
            </a:r>
            <a:r>
              <a:rPr lang="ru-RU" sz="2400" dirty="0"/>
              <a:t>Казахстане и на Украине, 112-й — в </a:t>
            </a:r>
            <a:r>
              <a:rPr lang="ru-RU" sz="2400" dirty="0" smtClean="0"/>
              <a:t>мире. </a:t>
            </a:r>
            <a:r>
              <a:rPr lang="ru-RU" sz="2400" dirty="0"/>
              <a:t>Проект запущен 4 марта 2006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9" r="12464"/>
          <a:stretch/>
        </p:blipFill>
        <p:spPr bwMode="auto">
          <a:xfrm>
            <a:off x="211015" y="3429069"/>
            <a:ext cx="424844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telegraf.com.ua/files/2014/07/logo-odnoklassni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87" r="21996"/>
          <a:stretch/>
        </p:blipFill>
        <p:spPr bwMode="auto">
          <a:xfrm>
            <a:off x="4211960" y="3429000"/>
            <a:ext cx="3860321" cy="33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9143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http://kafvt.narod.ru/Osia/Glava6.htm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http://sbmtwiki.wikidot.com/wiki:globalnaa-set-internet:istoria-razvitia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https://www.google.ru/search?q=%D0%B3%D0%BB%D0%BE%D0%B1%D0%B0%D0%BB%D1%8C%D0%BD%D1%8B%D0%B5+%D1%81%D0%B5%D1%82%D0%B8&amp;newwindow=1&amp;biw=1366&amp;bih=643&amp;tbm=isch&amp;tbo=u&amp;source=univ&amp;sa=X&amp;ei=HVxMVaa9Dcq5sQG8xIGAAQ&amp;sqi=2&amp;ved=0CCcQsAQ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48463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Для эффективной и совместной работы нескольких компьютеров им необходим обмен информацией.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cs typeface="Arial" pitchFamily="34" charset="0"/>
              </a:rPr>
              <a:t> Компьютеры могут обмениваться информацией с использованием каналов различной природы: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cs typeface="Arial" pitchFamily="34" charset="0"/>
              </a:rPr>
              <a:t> кабельных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cs typeface="Arial" pitchFamily="34" charset="0"/>
              </a:rPr>
              <a:t> радиоканалов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cs typeface="Arial" pitchFamily="34" charset="0"/>
              </a:rPr>
              <a:t> оптоволоконных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4869160"/>
            <a:ext cx="7654925" cy="1293813"/>
            <a:chOff x="142875" y="4572000"/>
            <a:chExt cx="7654925" cy="129381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142875" y="4786313"/>
              <a:ext cx="1368425" cy="1079500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Trebuchet MS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6286500" y="4572000"/>
              <a:ext cx="1511300" cy="1152525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Trebuchet MS" pitchFamily="34" charset="0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1928813" y="4786313"/>
              <a:ext cx="4321175" cy="288925"/>
            </a:xfrm>
            <a:prstGeom prst="rightArrow">
              <a:avLst>
                <a:gd name="adj1" fmla="val 50000"/>
                <a:gd name="adj2" fmla="val 3739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Trebuchet MS" pitchFamily="34" charset="0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643063" y="5500688"/>
              <a:ext cx="4608512" cy="287337"/>
            </a:xfrm>
            <a:prstGeom prst="leftArrow">
              <a:avLst>
                <a:gd name="adj1" fmla="val 50000"/>
                <a:gd name="adj2" fmla="val 4009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Trebuchet MS" pitchFamily="34" charset="0"/>
              </a:endParaRPr>
            </a:p>
          </p:txBody>
        </p:sp>
      </p:grp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2411760" y="5373216"/>
            <a:ext cx="324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Канал передачи информации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0" y="6237312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Отправитель информации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5940152" y="6165304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Получатель информации</a:t>
            </a:r>
          </a:p>
        </p:txBody>
      </p:sp>
      <p:pic>
        <p:nvPicPr>
          <p:cNvPr id="12" name="Picture 6" descr="j03005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92896"/>
            <a:ext cx="40968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Компьютерные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Компьютерная сеть </a:t>
            </a:r>
            <a:r>
              <a:rPr lang="ru-RU" sz="2400" dirty="0" smtClean="0"/>
              <a:t>- это система, состоящая из двух и более разнесенных в пространстве компьютеров, объединенных каналами связи, и обеспечивающая распределенную обработку данных. Компьютерные сети представляют собой распределенные системы, позволяющие объединить информационные ресурсы входящих в их состав компьютеров.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8678035">
            <a:off x="1242490" y="4772443"/>
            <a:ext cx="1049140" cy="24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331459">
            <a:off x="4460091" y="4811358"/>
            <a:ext cx="1049140" cy="24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Локальные сети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sldjump"/>
              </a:rPr>
              <a:t>Глобальные сети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920880" cy="484632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Глобальные сети</a:t>
            </a:r>
            <a:r>
              <a:rPr lang="ru-RU" sz="2400" i="1" dirty="0" smtClean="0"/>
              <a:t>, </a:t>
            </a:r>
            <a:r>
              <a:rPr lang="ru-RU" sz="2400" dirty="0" smtClean="0"/>
              <a:t>которые также называют территориальными компьютерными сетями, служат для того, чтобы предоставлять свои сервисы большому количеству конечных абонентов, разбросанных по большой территории - в пределах области, региона, страны, континента или всего земного шара.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endParaRPr lang="ru-RU" sz="2400" dirty="0"/>
          </a:p>
        </p:txBody>
      </p:sp>
      <p:pic>
        <p:nvPicPr>
          <p:cNvPr id="4" name="Picture 5" descr="nsf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5678987" cy="26828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lthamwoolshop.co.uk/www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4176464" cy="2610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136904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1964 год США. Создана компьютерная система раннего оповещения о приближении ракет противника.</a:t>
            </a:r>
          </a:p>
          <a:p>
            <a:r>
              <a:rPr lang="ru-RU" sz="2400" dirty="0" smtClean="0"/>
              <a:t>1969 год США. Создана первая глобальная сеть не военного назначения ARPANET Она имела научное назначение и объединяла в себе компьютеры нескольких университетов.</a:t>
            </a:r>
          </a:p>
          <a:p>
            <a:r>
              <a:rPr lang="ru-RU" sz="2400" dirty="0" smtClean="0"/>
              <a:t>1993 год. Создана служба World Wide Web(WWW) -всемирная информационная сеть.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Сегодня Internet имеет около 15 миллионов абонентов в более чем 150 странах мира. Ежемесячно размер сети увеличивается на 7—10%. Internet образует как бы ядро, обеспечивающее связь различных информационных сетей, принадлежащих различным учреждениям во всем мире, одна с другой.</a:t>
            </a:r>
            <a:endParaRPr lang="ru-RU" sz="2400" dirty="0"/>
          </a:p>
        </p:txBody>
      </p:sp>
      <p:pic>
        <p:nvPicPr>
          <p:cNvPr id="3074" name="Picture 2" descr="http://toprekord.ru/wp-content/uploads/2011/03/post-3-12545711743315.jpg"/>
          <p:cNvPicPr>
            <a:picLocks noChangeAspect="1" noChangeArrowheads="1"/>
          </p:cNvPicPr>
          <p:nvPr/>
        </p:nvPicPr>
        <p:blipFill>
          <a:blip r:embed="rId2" cstate="print"/>
          <a:srcRect t="25611"/>
          <a:stretch>
            <a:fillRect/>
          </a:stretch>
        </p:blipFill>
        <p:spPr bwMode="auto">
          <a:xfrm>
            <a:off x="3923928" y="4149080"/>
            <a:ext cx="4527170" cy="2458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глобальной сети Интернет</a:t>
            </a:r>
            <a:endParaRPr lang="ru-RU" dirty="0"/>
          </a:p>
        </p:txBody>
      </p:sp>
      <p:pic>
        <p:nvPicPr>
          <p:cNvPr id="6146" name="Picture 2" descr="http://lipawasya.ru/wp-content/uploads/2012/03/lan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5832648" cy="4522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Аппаратное обеспечение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передачи и приема информации в сети каждый компьютер должен иметь специальную плату – </a:t>
            </a:r>
            <a:r>
              <a:rPr lang="ru-RU" sz="2400" dirty="0" smtClean="0">
                <a:solidFill>
                  <a:srgbClr val="D60093"/>
                </a:solidFill>
              </a:rPr>
              <a:t>сетевой адаптер</a:t>
            </a:r>
          </a:p>
          <a:p>
            <a:r>
              <a:rPr lang="ru-RU" sz="2400" dirty="0" smtClean="0">
                <a:latin typeface="Trebuchet MS" pitchFamily="34" charset="0"/>
              </a:rPr>
              <a:t>Соединение компьютеров между собой производится с помощью кабелей различных типов:</a:t>
            </a:r>
            <a:endParaRPr lang="ru-RU" sz="2400" dirty="0" smtClean="0">
              <a:solidFill>
                <a:srgbClr val="D60093"/>
              </a:solidFill>
              <a:latin typeface="Trebuchet MS" pitchFamily="34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7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6672"/>
            <a:ext cx="17287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85750" y="4000500"/>
            <a:ext cx="1843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D60093"/>
                </a:solidFill>
                <a:latin typeface="Trebuchet MS" pitchFamily="34" charset="0"/>
              </a:rPr>
              <a:t>коаксиального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2928938" y="4000500"/>
            <a:ext cx="140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D60093"/>
                </a:solidFill>
                <a:latin typeface="Trebuchet MS" pitchFamily="34" charset="0"/>
              </a:rPr>
              <a:t>витая пара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003800" y="400526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D60093"/>
                </a:solidFill>
                <a:latin typeface="Trebuchet MS" pitchFamily="34" charset="0"/>
              </a:rPr>
              <a:t>оптоволоконного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571500" y="4429125"/>
            <a:ext cx="144463" cy="287338"/>
          </a:xfrm>
          <a:prstGeom prst="ellipse">
            <a:avLst/>
          </a:prstGeom>
          <a:solidFill>
            <a:srgbClr val="FF0000">
              <a:alpha val="78038"/>
            </a:srgbClr>
          </a:solidFill>
          <a:ln w="9525">
            <a:round/>
            <a:headEnd/>
            <a:tailEnd/>
          </a:ln>
          <a:scene3d>
            <a:camera prst="legacyPerspectiveFront">
              <a:rot lat="20099998" lon="150000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latin typeface="Trebuchet MS" pitchFamily="34" charset="0"/>
            </a:endParaRPr>
          </a:p>
        </p:txBody>
      </p:sp>
      <p:sp>
        <p:nvSpPr>
          <p:cNvPr id="9" name="Freeform 23"/>
          <p:cNvSpPr>
            <a:spLocks/>
          </p:cNvSpPr>
          <p:nvPr/>
        </p:nvSpPr>
        <p:spPr bwMode="auto">
          <a:xfrm>
            <a:off x="3214688" y="4429125"/>
            <a:ext cx="804862" cy="914400"/>
          </a:xfrm>
          <a:custGeom>
            <a:avLst/>
            <a:gdLst>
              <a:gd name="T0" fmla="*/ 0 w 507"/>
              <a:gd name="T1" fmla="*/ 6 h 576"/>
              <a:gd name="T2" fmla="*/ 87 w 507"/>
              <a:gd name="T3" fmla="*/ 3 h 576"/>
              <a:gd name="T4" fmla="*/ 114 w 507"/>
              <a:gd name="T5" fmla="*/ 24 h 576"/>
              <a:gd name="T6" fmla="*/ 132 w 507"/>
              <a:gd name="T7" fmla="*/ 78 h 576"/>
              <a:gd name="T8" fmla="*/ 198 w 507"/>
              <a:gd name="T9" fmla="*/ 201 h 576"/>
              <a:gd name="T10" fmla="*/ 240 w 507"/>
              <a:gd name="T11" fmla="*/ 204 h 576"/>
              <a:gd name="T12" fmla="*/ 306 w 507"/>
              <a:gd name="T13" fmla="*/ 222 h 576"/>
              <a:gd name="T14" fmla="*/ 327 w 507"/>
              <a:gd name="T15" fmla="*/ 255 h 576"/>
              <a:gd name="T16" fmla="*/ 387 w 507"/>
              <a:gd name="T17" fmla="*/ 405 h 576"/>
              <a:gd name="T18" fmla="*/ 441 w 507"/>
              <a:gd name="T19" fmla="*/ 408 h 576"/>
              <a:gd name="T20" fmla="*/ 477 w 507"/>
              <a:gd name="T21" fmla="*/ 423 h 576"/>
              <a:gd name="T22" fmla="*/ 486 w 507"/>
              <a:gd name="T23" fmla="*/ 429 h 576"/>
              <a:gd name="T24" fmla="*/ 501 w 507"/>
              <a:gd name="T25" fmla="*/ 456 h 576"/>
              <a:gd name="T26" fmla="*/ 504 w 507"/>
              <a:gd name="T27" fmla="*/ 576 h 5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7"/>
              <a:gd name="T43" fmla="*/ 0 h 576"/>
              <a:gd name="T44" fmla="*/ 507 w 507"/>
              <a:gd name="T45" fmla="*/ 576 h 5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7" h="576">
                <a:moveTo>
                  <a:pt x="0" y="6"/>
                </a:moveTo>
                <a:cubicBezTo>
                  <a:pt x="38" y="0"/>
                  <a:pt x="33" y="0"/>
                  <a:pt x="87" y="3"/>
                </a:cubicBezTo>
                <a:cubicBezTo>
                  <a:pt x="97" y="9"/>
                  <a:pt x="104" y="18"/>
                  <a:pt x="114" y="24"/>
                </a:cubicBezTo>
                <a:cubicBezTo>
                  <a:pt x="120" y="43"/>
                  <a:pt x="129" y="58"/>
                  <a:pt x="132" y="78"/>
                </a:cubicBezTo>
                <a:cubicBezTo>
                  <a:pt x="136" y="132"/>
                  <a:pt x="141" y="182"/>
                  <a:pt x="198" y="201"/>
                </a:cubicBezTo>
                <a:cubicBezTo>
                  <a:pt x="211" y="205"/>
                  <a:pt x="226" y="203"/>
                  <a:pt x="240" y="204"/>
                </a:cubicBezTo>
                <a:cubicBezTo>
                  <a:pt x="261" y="211"/>
                  <a:pt x="284" y="217"/>
                  <a:pt x="306" y="222"/>
                </a:cubicBezTo>
                <a:cubicBezTo>
                  <a:pt x="317" y="229"/>
                  <a:pt x="323" y="242"/>
                  <a:pt x="327" y="255"/>
                </a:cubicBezTo>
                <a:cubicBezTo>
                  <a:pt x="329" y="296"/>
                  <a:pt x="314" y="401"/>
                  <a:pt x="387" y="405"/>
                </a:cubicBezTo>
                <a:cubicBezTo>
                  <a:pt x="405" y="406"/>
                  <a:pt x="423" y="407"/>
                  <a:pt x="441" y="408"/>
                </a:cubicBezTo>
                <a:cubicBezTo>
                  <a:pt x="466" y="412"/>
                  <a:pt x="454" y="408"/>
                  <a:pt x="477" y="423"/>
                </a:cubicBezTo>
                <a:cubicBezTo>
                  <a:pt x="480" y="425"/>
                  <a:pt x="486" y="429"/>
                  <a:pt x="486" y="429"/>
                </a:cubicBezTo>
                <a:cubicBezTo>
                  <a:pt x="492" y="438"/>
                  <a:pt x="495" y="447"/>
                  <a:pt x="501" y="456"/>
                </a:cubicBezTo>
                <a:cubicBezTo>
                  <a:pt x="507" y="493"/>
                  <a:pt x="504" y="540"/>
                  <a:pt x="504" y="576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Trebuchet MS" pitchFamily="34" charset="0"/>
            </a:endParaRPr>
          </a:p>
        </p:txBody>
      </p:sp>
      <p:sp>
        <p:nvSpPr>
          <p:cNvPr id="10" name="Freeform 24"/>
          <p:cNvSpPr>
            <a:spLocks/>
          </p:cNvSpPr>
          <p:nvPr/>
        </p:nvSpPr>
        <p:spPr bwMode="auto">
          <a:xfrm>
            <a:off x="3214688" y="4357688"/>
            <a:ext cx="836612" cy="923925"/>
          </a:xfrm>
          <a:custGeom>
            <a:avLst/>
            <a:gdLst>
              <a:gd name="T0" fmla="*/ 8 w 527"/>
              <a:gd name="T1" fmla="*/ 0 h 582"/>
              <a:gd name="T2" fmla="*/ 5 w 527"/>
              <a:gd name="T3" fmla="*/ 60 h 582"/>
              <a:gd name="T4" fmla="*/ 35 w 527"/>
              <a:gd name="T5" fmla="*/ 117 h 582"/>
              <a:gd name="T6" fmla="*/ 77 w 527"/>
              <a:gd name="T7" fmla="*/ 132 h 582"/>
              <a:gd name="T8" fmla="*/ 188 w 527"/>
              <a:gd name="T9" fmla="*/ 186 h 582"/>
              <a:gd name="T10" fmla="*/ 194 w 527"/>
              <a:gd name="T11" fmla="*/ 204 h 582"/>
              <a:gd name="T12" fmla="*/ 197 w 527"/>
              <a:gd name="T13" fmla="*/ 213 h 582"/>
              <a:gd name="T14" fmla="*/ 251 w 527"/>
              <a:gd name="T15" fmla="*/ 351 h 582"/>
              <a:gd name="T16" fmla="*/ 296 w 527"/>
              <a:gd name="T17" fmla="*/ 354 h 582"/>
              <a:gd name="T18" fmla="*/ 329 w 527"/>
              <a:gd name="T19" fmla="*/ 360 h 582"/>
              <a:gd name="T20" fmla="*/ 347 w 527"/>
              <a:gd name="T21" fmla="*/ 372 h 582"/>
              <a:gd name="T22" fmla="*/ 359 w 527"/>
              <a:gd name="T23" fmla="*/ 390 h 582"/>
              <a:gd name="T24" fmla="*/ 365 w 527"/>
              <a:gd name="T25" fmla="*/ 399 h 582"/>
              <a:gd name="T26" fmla="*/ 374 w 527"/>
              <a:gd name="T27" fmla="*/ 438 h 582"/>
              <a:gd name="T28" fmla="*/ 380 w 527"/>
              <a:gd name="T29" fmla="*/ 456 h 582"/>
              <a:gd name="T30" fmla="*/ 440 w 527"/>
              <a:gd name="T31" fmla="*/ 561 h 582"/>
              <a:gd name="T32" fmla="*/ 491 w 527"/>
              <a:gd name="T33" fmla="*/ 570 h 582"/>
              <a:gd name="T34" fmla="*/ 518 w 527"/>
              <a:gd name="T35" fmla="*/ 579 h 582"/>
              <a:gd name="T36" fmla="*/ 527 w 527"/>
              <a:gd name="T37" fmla="*/ 582 h 5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7"/>
              <a:gd name="T58" fmla="*/ 0 h 582"/>
              <a:gd name="T59" fmla="*/ 527 w 527"/>
              <a:gd name="T60" fmla="*/ 582 h 5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7" h="582">
                <a:moveTo>
                  <a:pt x="8" y="0"/>
                </a:moveTo>
                <a:cubicBezTo>
                  <a:pt x="6" y="22"/>
                  <a:pt x="0" y="39"/>
                  <a:pt x="5" y="60"/>
                </a:cubicBezTo>
                <a:cubicBezTo>
                  <a:pt x="10" y="82"/>
                  <a:pt x="17" y="102"/>
                  <a:pt x="35" y="117"/>
                </a:cubicBezTo>
                <a:cubicBezTo>
                  <a:pt x="47" y="128"/>
                  <a:pt x="62" y="128"/>
                  <a:pt x="77" y="132"/>
                </a:cubicBezTo>
                <a:cubicBezTo>
                  <a:pt x="119" y="144"/>
                  <a:pt x="157" y="155"/>
                  <a:pt x="188" y="186"/>
                </a:cubicBezTo>
                <a:cubicBezTo>
                  <a:pt x="190" y="192"/>
                  <a:pt x="192" y="198"/>
                  <a:pt x="194" y="204"/>
                </a:cubicBezTo>
                <a:cubicBezTo>
                  <a:pt x="195" y="207"/>
                  <a:pt x="197" y="213"/>
                  <a:pt x="197" y="213"/>
                </a:cubicBezTo>
                <a:cubicBezTo>
                  <a:pt x="199" y="250"/>
                  <a:pt x="196" y="342"/>
                  <a:pt x="251" y="351"/>
                </a:cubicBezTo>
                <a:cubicBezTo>
                  <a:pt x="266" y="353"/>
                  <a:pt x="281" y="353"/>
                  <a:pt x="296" y="354"/>
                </a:cubicBezTo>
                <a:cubicBezTo>
                  <a:pt x="307" y="356"/>
                  <a:pt x="319" y="356"/>
                  <a:pt x="329" y="360"/>
                </a:cubicBezTo>
                <a:cubicBezTo>
                  <a:pt x="336" y="363"/>
                  <a:pt x="347" y="372"/>
                  <a:pt x="347" y="372"/>
                </a:cubicBezTo>
                <a:cubicBezTo>
                  <a:pt x="351" y="378"/>
                  <a:pt x="355" y="384"/>
                  <a:pt x="359" y="390"/>
                </a:cubicBezTo>
                <a:cubicBezTo>
                  <a:pt x="361" y="393"/>
                  <a:pt x="365" y="399"/>
                  <a:pt x="365" y="399"/>
                </a:cubicBezTo>
                <a:cubicBezTo>
                  <a:pt x="368" y="412"/>
                  <a:pt x="371" y="425"/>
                  <a:pt x="374" y="438"/>
                </a:cubicBezTo>
                <a:cubicBezTo>
                  <a:pt x="376" y="444"/>
                  <a:pt x="380" y="456"/>
                  <a:pt x="380" y="456"/>
                </a:cubicBezTo>
                <a:cubicBezTo>
                  <a:pt x="385" y="505"/>
                  <a:pt x="400" y="534"/>
                  <a:pt x="440" y="561"/>
                </a:cubicBezTo>
                <a:cubicBezTo>
                  <a:pt x="454" y="571"/>
                  <a:pt x="475" y="565"/>
                  <a:pt x="491" y="570"/>
                </a:cubicBezTo>
                <a:cubicBezTo>
                  <a:pt x="500" y="573"/>
                  <a:pt x="509" y="576"/>
                  <a:pt x="518" y="579"/>
                </a:cubicBezTo>
                <a:cubicBezTo>
                  <a:pt x="521" y="580"/>
                  <a:pt x="527" y="582"/>
                  <a:pt x="527" y="5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Trebuchet MS" pitchFamily="34" charset="0"/>
            </a:endParaRP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5292725" y="5013325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PerspectiveTopRight">
              <a:rot lat="300000" lon="2100000" rev="0"/>
            </a:camera>
            <a:lightRig rig="legacyFlat3" dir="b"/>
          </a:scene3d>
          <a:sp3d extrusionH="3630600" prstMaterial="legacyMetal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latin typeface="Trebuchet M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6612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rebuchet MS" pitchFamily="34" charset="0"/>
              </a:rPr>
              <a:t>В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ru-RU" sz="2000" dirty="0" smtClean="0">
                <a:latin typeface="Trebuchet MS" pitchFamily="34" charset="0"/>
              </a:rPr>
              <a:t>зависимости от типа сетевого адаптера и типа кабеля скорость передачи информации по сети обычно находится в диапазоне от 10 до 100 Мбит</a:t>
            </a:r>
            <a:r>
              <a:rPr lang="en-US" sz="2000" dirty="0" smtClean="0">
                <a:latin typeface="Trebuchet MS" pitchFamily="34" charset="0"/>
              </a:rPr>
              <a:t>/c</a:t>
            </a:r>
            <a:r>
              <a:rPr lang="ru-RU" sz="2000" dirty="0" smtClean="0">
                <a:latin typeface="Trebuchet MS" pitchFamily="34" charset="0"/>
              </a:rPr>
              <a:t>.</a:t>
            </a:r>
            <a:endParaRPr lang="ru-RU" sz="2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подключения к </a:t>
            </a:r>
            <a:r>
              <a:rPr lang="en-US" dirty="0" smtClean="0"/>
              <a:t>Internet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7313541">
            <a:off x="1584151" y="1844935"/>
            <a:ext cx="21957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3445345">
            <a:off x="3682570" y="1839389"/>
            <a:ext cx="21957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Сеансовое подключение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9969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Постоянное подключение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42900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 </a:t>
            </a:r>
            <a:r>
              <a:rPr lang="ru-RU" dirty="0" smtClean="0"/>
              <a:t>пользователь подключен к Сети не постоянно, а лишь на определенное время. Оплата взимается за каждый час работы в сети. Данные передаются в Сеть в </a:t>
            </a:r>
            <a:r>
              <a:rPr lang="ru-RU" b="1" i="1" dirty="0" smtClean="0">
                <a:solidFill>
                  <a:srgbClr val="CC0099"/>
                </a:solidFill>
              </a:rPr>
              <a:t>аналоговом</a:t>
            </a:r>
            <a:r>
              <a:rPr lang="ru-RU" b="1" i="1" dirty="0" smtClean="0"/>
              <a:t> </a:t>
            </a:r>
            <a:r>
              <a:rPr lang="ru-RU" dirty="0" smtClean="0"/>
              <a:t>виде.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50100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 подключен к сети постоянно к быстрому каналу. Оплата взимается за объем принятых данных </a:t>
            </a:r>
            <a:r>
              <a:rPr lang="ru-RU" dirty="0" smtClean="0">
                <a:solidFill>
                  <a:srgbClr val="CC0099"/>
                </a:solidFill>
              </a:rPr>
              <a:t>(</a:t>
            </a:r>
            <a:r>
              <a:rPr lang="ru-RU" b="1" i="1" dirty="0" smtClean="0">
                <a:solidFill>
                  <a:srgbClr val="CC0099"/>
                </a:solidFill>
              </a:rPr>
              <a:t>трафик)</a:t>
            </a:r>
            <a:r>
              <a:rPr lang="ru-RU" dirty="0" smtClean="0">
                <a:solidFill>
                  <a:srgbClr val="CC0099"/>
                </a:solidFill>
              </a:rPr>
              <a:t>. </a:t>
            </a:r>
            <a:r>
              <a:rPr lang="ru-RU" dirty="0" smtClean="0"/>
              <a:t>Данные передаются в сеть в </a:t>
            </a:r>
            <a:r>
              <a:rPr lang="ru-RU" b="1" i="1" dirty="0" smtClean="0">
                <a:solidFill>
                  <a:srgbClr val="CC0099"/>
                </a:solidFill>
              </a:rPr>
              <a:t>цифровом</a:t>
            </a:r>
            <a:r>
              <a:rPr lang="ru-RU" b="1" i="1" dirty="0" smtClean="0">
                <a:solidFill>
                  <a:srgbClr val="FFCC00"/>
                </a:solidFill>
              </a:rPr>
              <a:t> </a:t>
            </a:r>
            <a:r>
              <a:rPr lang="ru-RU" dirty="0" smtClean="0"/>
              <a:t>виде.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6612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первую очередь для подключению к </a:t>
            </a:r>
            <a:r>
              <a:rPr lang="en-US" dirty="0" smtClean="0"/>
              <a:t>INTERNET </a:t>
            </a:r>
            <a:r>
              <a:rPr lang="ru-RU" dirty="0" smtClean="0"/>
              <a:t>необходим</a:t>
            </a:r>
            <a:r>
              <a:rPr lang="ru-RU" dirty="0" smtClean="0">
                <a:solidFill>
                  <a:srgbClr val="CC0099"/>
                </a:solidFill>
              </a:rPr>
              <a:t> </a:t>
            </a:r>
            <a:r>
              <a:rPr lang="ru-RU" b="1" i="1" dirty="0" smtClean="0">
                <a:solidFill>
                  <a:srgbClr val="CC0099"/>
                </a:solidFill>
              </a:rPr>
              <a:t>модем</a:t>
            </a:r>
            <a:r>
              <a:rPr lang="ru-RU" dirty="0" smtClean="0">
                <a:solidFill>
                  <a:srgbClr val="CC0099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b="1" i="1" dirty="0" smtClean="0">
                <a:solidFill>
                  <a:srgbClr val="CC0099"/>
                </a:solidFill>
              </a:rPr>
              <a:t>телефонная линия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</TotalTime>
  <Words>629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Организация глобальных сетей</vt:lpstr>
      <vt:lpstr>Слайд 2</vt:lpstr>
      <vt:lpstr>Компьютерные сети</vt:lpstr>
      <vt:lpstr>Глобальные сети</vt:lpstr>
      <vt:lpstr>История Развития</vt:lpstr>
      <vt:lpstr>Internet</vt:lpstr>
      <vt:lpstr>структура глобальной сети Интернет</vt:lpstr>
      <vt:lpstr>Аппаратное обеспечение </vt:lpstr>
      <vt:lpstr>Виды подключения к Internet </vt:lpstr>
      <vt:lpstr>Слайд 10</vt:lpstr>
      <vt:lpstr>Модемы</vt:lpstr>
      <vt:lpstr>Слайд 12</vt:lpstr>
      <vt:lpstr>Типы модемов</vt:lpstr>
      <vt:lpstr>Браузер</vt:lpstr>
      <vt:lpstr>Электронная почта</vt:lpstr>
      <vt:lpstr>Слайд 16</vt:lpstr>
      <vt:lpstr>ВКонтакте</vt:lpstr>
      <vt:lpstr>Одноклассники 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глобальных сетей</dc:title>
  <dc:creator>ученик</dc:creator>
  <cp:lastModifiedBy>User</cp:lastModifiedBy>
  <cp:revision>17</cp:revision>
  <dcterms:created xsi:type="dcterms:W3CDTF">2015-04-17T06:59:41Z</dcterms:created>
  <dcterms:modified xsi:type="dcterms:W3CDTF">2017-03-02T13:05:29Z</dcterms:modified>
</cp:coreProperties>
</file>