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89" r:id="rId4"/>
    <p:sldId id="262" r:id="rId5"/>
    <p:sldId id="306" r:id="rId6"/>
    <p:sldId id="263" r:id="rId7"/>
    <p:sldId id="261" r:id="rId8"/>
    <p:sldId id="270" r:id="rId9"/>
    <p:sldId id="271" r:id="rId10"/>
    <p:sldId id="272" r:id="rId11"/>
    <p:sldId id="274" r:id="rId12"/>
    <p:sldId id="304" r:id="rId13"/>
    <p:sldId id="310" r:id="rId14"/>
    <p:sldId id="301" r:id="rId15"/>
    <p:sldId id="265" r:id="rId16"/>
    <p:sldId id="266" r:id="rId17"/>
    <p:sldId id="267" r:id="rId18"/>
    <p:sldId id="287" r:id="rId19"/>
    <p:sldId id="288" r:id="rId20"/>
    <p:sldId id="273" r:id="rId21"/>
    <p:sldId id="269" r:id="rId22"/>
    <p:sldId id="275" r:id="rId23"/>
    <p:sldId id="302" r:id="rId24"/>
    <p:sldId id="294" r:id="rId25"/>
    <p:sldId id="305" r:id="rId26"/>
    <p:sldId id="280" r:id="rId27"/>
    <p:sldId id="278" r:id="rId28"/>
    <p:sldId id="276" r:id="rId29"/>
    <p:sldId id="279" r:id="rId30"/>
    <p:sldId id="281" r:id="rId31"/>
    <p:sldId id="282" r:id="rId32"/>
    <p:sldId id="283" r:id="rId33"/>
    <p:sldId id="297" r:id="rId34"/>
    <p:sldId id="286" r:id="rId35"/>
    <p:sldId id="292" r:id="rId36"/>
    <p:sldId id="295" r:id="rId37"/>
    <p:sldId id="293" r:id="rId38"/>
    <p:sldId id="299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4B047-267D-4119-9F3E-C7677C2114DA}" type="datetimeFigureOut">
              <a:rPr lang="ru-RU"/>
              <a:pPr>
                <a:defRPr/>
              </a:pPr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9759A-2527-43B4-8478-05D85B33D4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5914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B0EB1-0C5F-47E8-8A13-7DF76DFDA9DB}" type="datetimeFigureOut">
              <a:rPr lang="ru-RU"/>
              <a:pPr>
                <a:defRPr/>
              </a:pPr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173B6-6FA6-4FAF-9018-C5931A9602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0876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9A9C0-E183-46BB-B6FA-CB8EC30C049C}" type="datetimeFigureOut">
              <a:rPr lang="ru-RU"/>
              <a:pPr>
                <a:defRPr/>
              </a:pPr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72311-C3C8-45DA-8652-BF71A5F995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12614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45480-7429-4812-B750-6F017A94B6F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166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917AA-3070-45BC-8FC6-B661443855AB}" type="datetimeFigureOut">
              <a:rPr lang="ru-RU"/>
              <a:pPr>
                <a:defRPr/>
              </a:pPr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E30F3-4407-4351-BF3F-3C0F593A2C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8285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0F48B-53BA-4F76-B33F-0FCE8962A9FD}" type="datetimeFigureOut">
              <a:rPr lang="ru-RU"/>
              <a:pPr>
                <a:defRPr/>
              </a:pPr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B7A3D-97B3-4E61-A851-24742706EF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4924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90077-B49A-48F8-9B9D-E7B15DF9BA7E}" type="datetimeFigureOut">
              <a:rPr lang="ru-RU"/>
              <a:pPr>
                <a:defRPr/>
              </a:pPr>
              <a:t>09.01.2019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620F3-69D5-440E-9C73-C48FE219D0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4089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64DDA-3249-41F7-92BC-7016E7A1F5A1}" type="datetimeFigureOut">
              <a:rPr lang="ru-RU"/>
              <a:pPr>
                <a:defRPr/>
              </a:pPr>
              <a:t>09.01.2019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350CC-6014-4CE5-A934-4C9613CF92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4556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267A6-5E70-4CBF-8461-99122B78881F}" type="datetimeFigureOut">
              <a:rPr lang="ru-RU"/>
              <a:pPr>
                <a:defRPr/>
              </a:pPr>
              <a:t>09.01.2019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F6293-E135-4587-B3D1-4F2C7A3AC5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2297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723FB-53D1-4799-B47C-FE6A18B379E2}" type="datetimeFigureOut">
              <a:rPr lang="ru-RU"/>
              <a:pPr>
                <a:defRPr/>
              </a:pPr>
              <a:t>09.01.2019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E1AF0-B645-47C5-BB41-1C1DECA767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8194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BEBB7-837B-411F-8A46-CCAE1710AF73}" type="datetimeFigureOut">
              <a:rPr lang="ru-RU"/>
              <a:pPr>
                <a:defRPr/>
              </a:pPr>
              <a:t>09.01.2019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817FA-37F5-4F58-A525-F82BC5FEA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6206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73391-7D06-4DE2-9861-DEEE6294199C}" type="datetimeFigureOut">
              <a:rPr lang="ru-RU"/>
              <a:pPr>
                <a:defRPr/>
              </a:pPr>
              <a:t>09.01.2019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036F6-A43D-403A-BCAE-154A2489FC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3135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6454A3-F026-46A6-9F0F-430F92784C6C}" type="datetimeFigureOut">
              <a:rPr lang="ru-RU"/>
              <a:pPr>
                <a:defRPr/>
              </a:pPr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E271472-26BD-48CF-8A38-862B9503E55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827584" y="1700808"/>
            <a:ext cx="7772400" cy="1946647"/>
          </a:xfrm>
        </p:spPr>
        <p:txBody>
          <a:bodyPr/>
          <a:lstStyle/>
          <a:p>
            <a:r>
              <a:rPr lang="ru-RU" b="1" smtClean="0">
                <a:solidFill>
                  <a:srgbClr val="7030A0"/>
                </a:solidFill>
              </a:rPr>
              <a:t>ИЗМЕНЕНИЯ</a:t>
            </a:r>
            <a:br>
              <a:rPr lang="ru-RU" b="1" smtClean="0">
                <a:solidFill>
                  <a:srgbClr val="7030A0"/>
                </a:solidFill>
              </a:rPr>
            </a:br>
            <a:r>
              <a:rPr lang="ru-RU" b="1" smtClean="0">
                <a:solidFill>
                  <a:srgbClr val="7030A0"/>
                </a:solidFill>
              </a:rPr>
              <a:t>во</a:t>
            </a:r>
            <a:r>
              <a:rPr lang="ru-RU" b="1" dirty="0">
                <a:solidFill>
                  <a:srgbClr val="7030A0"/>
                </a:solidFill>
              </a:rPr>
              <a:t> внеурочной </a:t>
            </a:r>
            <a:r>
              <a:rPr lang="ru-RU" b="1" dirty="0" smtClean="0">
                <a:solidFill>
                  <a:srgbClr val="7030A0"/>
                </a:solidFill>
              </a:rPr>
              <a:t>деятельности</a:t>
            </a:r>
            <a:endParaRPr lang="ru-RU" altLang="ru-RU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4000" b="1" dirty="0">
                <a:solidFill>
                  <a:srgbClr val="7030A0"/>
                </a:solidFill>
              </a:rPr>
              <a:t>Формы внеурочной деятельности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/>
          <a:lstStyle/>
          <a:p>
            <a:r>
              <a:rPr lang="ru-RU" sz="2400" dirty="0"/>
              <a:t>При реализации рабочих программ внеурочной деятельности рекомендуется использовать формы, носящие исследовательский, творческий характер.</a:t>
            </a:r>
          </a:p>
          <a:p>
            <a:r>
              <a:rPr lang="ru-RU" sz="2400" dirty="0">
                <a:solidFill>
                  <a:srgbClr val="C00000"/>
                </a:solidFill>
              </a:rPr>
              <a:t>Формы внеурочной деятельности должны предусматривать </a:t>
            </a:r>
            <a:r>
              <a:rPr lang="ru-RU" sz="2400" dirty="0"/>
              <a:t>активность и самостоятельность обучающихся; сочетать индивидуальную и групповую работу; обеспечивать гибкий режим занятий (продолжительность, последовательность), переменный состав обучающихся, проектную и исследовательскую деятельность (в </a:t>
            </a:r>
            <a:r>
              <a:rPr lang="ru-RU" sz="2400" dirty="0" err="1"/>
              <a:t>т.ч</a:t>
            </a:r>
            <a:r>
              <a:rPr lang="ru-RU" sz="2400" dirty="0"/>
              <a:t>. экспедиции, практики), экскурсии (в музеи, парки, на предприятия и др.), походы, деловые игры и пр.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509782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4000" b="1" dirty="0">
                <a:solidFill>
                  <a:srgbClr val="7030A0"/>
                </a:solidFill>
              </a:rPr>
              <a:t>Формы внеурочной деятельности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328592"/>
          </a:xfrm>
        </p:spPr>
        <p:txBody>
          <a:bodyPr/>
          <a:lstStyle/>
          <a:p>
            <a:r>
              <a:rPr lang="ru-RU" sz="2400" dirty="0"/>
              <a:t>художественные, филологические, </a:t>
            </a:r>
            <a:r>
              <a:rPr lang="ru-RU" sz="2400" dirty="0" smtClean="0"/>
              <a:t>хоровые студии, кружки</a:t>
            </a:r>
          </a:p>
          <a:p>
            <a:r>
              <a:rPr lang="ru-RU" sz="2400" dirty="0"/>
              <a:t>сетевые </a:t>
            </a:r>
            <a:r>
              <a:rPr lang="ru-RU" sz="2400" dirty="0" smtClean="0"/>
              <a:t>сообщества</a:t>
            </a:r>
          </a:p>
          <a:p>
            <a:r>
              <a:rPr lang="ru-RU" sz="2400" dirty="0"/>
              <a:t>школьные спортивные клубы и </a:t>
            </a:r>
            <a:r>
              <a:rPr lang="ru-RU" sz="2400" dirty="0" smtClean="0"/>
              <a:t>секции</a:t>
            </a:r>
          </a:p>
          <a:p>
            <a:r>
              <a:rPr lang="ru-RU" sz="2400" dirty="0"/>
              <a:t>конференции, </a:t>
            </a:r>
            <a:r>
              <a:rPr lang="ru-RU" sz="2400" dirty="0" smtClean="0"/>
              <a:t>олимпиады, конкурсы</a:t>
            </a:r>
          </a:p>
          <a:p>
            <a:r>
              <a:rPr lang="ru-RU" sz="2400" dirty="0"/>
              <a:t>военно-патриотические </a:t>
            </a:r>
            <a:r>
              <a:rPr lang="ru-RU" sz="2400" dirty="0" smtClean="0"/>
              <a:t>объединения</a:t>
            </a:r>
          </a:p>
          <a:p>
            <a:r>
              <a:rPr lang="ru-RU" sz="2400" dirty="0"/>
              <a:t>экскурсии, </a:t>
            </a:r>
            <a:r>
              <a:rPr lang="ru-RU" sz="2400" dirty="0" smtClean="0"/>
              <a:t>соревнования, игры, турниры</a:t>
            </a:r>
          </a:p>
          <a:p>
            <a:r>
              <a:rPr lang="ru-RU" sz="2400" dirty="0"/>
              <a:t>поисковые и научные </a:t>
            </a:r>
            <a:r>
              <a:rPr lang="ru-RU" sz="2400" dirty="0" smtClean="0"/>
              <a:t>исследования</a:t>
            </a:r>
          </a:p>
          <a:p>
            <a:r>
              <a:rPr lang="ru-RU" sz="2400" dirty="0"/>
              <a:t>общественно полезные </a:t>
            </a:r>
            <a:r>
              <a:rPr lang="ru-RU" sz="2400" dirty="0" smtClean="0"/>
              <a:t>практики, десанты, субботники</a:t>
            </a:r>
          </a:p>
          <a:p>
            <a:r>
              <a:rPr lang="ru-RU" sz="2400" dirty="0"/>
              <a:t>другие формы на добровольной основе в соответствии с выбором участников образовательных </a:t>
            </a:r>
            <a:r>
              <a:rPr lang="ru-RU" sz="2400" dirty="0" smtClean="0"/>
              <a:t>отношений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Формы реализации внеурочной деятельности образовательная организация определяет самостоятельно.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991041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</a:rPr>
              <a:t>Пример плана внеурочной </a:t>
            </a:r>
            <a:r>
              <a:rPr lang="ru-RU" dirty="0" smtClean="0">
                <a:solidFill>
                  <a:srgbClr val="7030A0"/>
                </a:solidFill>
              </a:rPr>
              <a:t>деятельности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93791325"/>
              </p:ext>
            </p:extLst>
          </p:nvPr>
        </p:nvGraphicFramePr>
        <p:xfrm>
          <a:off x="457200" y="1534235"/>
          <a:ext cx="8363272" cy="4728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347"/>
                <a:gridCol w="1803548"/>
                <a:gridCol w="1411471"/>
                <a:gridCol w="1195631"/>
                <a:gridCol w="962368"/>
                <a:gridCol w="664945"/>
                <a:gridCol w="688272"/>
                <a:gridCol w="1193690"/>
              </a:tblGrid>
              <a:tr h="546942">
                <a:tc>
                  <a:txBody>
                    <a:bodyPr/>
                    <a:lstStyle/>
                    <a:p>
                      <a:pPr indent="-3683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effectLst/>
                        </a:rPr>
                        <a:t>№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Направление</a:t>
                      </a:r>
                      <a:endParaRPr lang="ru-RU" sz="1200" dirty="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внеурочной</a:t>
                      </a:r>
                      <a:endParaRPr lang="ru-RU" sz="1200" dirty="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деятельности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 algn="just">
                        <a:lnSpc>
                          <a:spcPts val="1100"/>
                        </a:lnSpc>
                        <a:spcAft>
                          <a:spcPts val="900"/>
                        </a:spcAft>
                      </a:pPr>
                      <a:r>
                        <a:rPr lang="ru-RU" sz="1200" spc="0" dirty="0">
                          <a:effectLst/>
                        </a:rPr>
                        <a:t>Содержание</a:t>
                      </a:r>
                      <a:endParaRPr lang="ru-RU" sz="1200" dirty="0">
                        <a:effectLst/>
                      </a:endParaRPr>
                    </a:p>
                    <a:p>
                      <a:pPr indent="-368300" algn="just">
                        <a:lnSpc>
                          <a:spcPts val="11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деятельности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Виды</a:t>
                      </a:r>
                      <a:endParaRPr lang="ru-RU" sz="1200" dirty="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внеурочной</a:t>
                      </a:r>
                      <a:endParaRPr lang="ru-RU" sz="1200" dirty="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деятельности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ru-RU" sz="1200" spc="0" dirty="0">
                          <a:effectLst/>
                        </a:rPr>
                        <a:t>Формы</a:t>
                      </a:r>
                      <a:endParaRPr lang="ru-RU" sz="1200" dirty="0">
                        <a:effectLst/>
                      </a:endParaRPr>
                    </a:p>
                    <a:p>
                      <a:pPr indent="-368300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занятий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Сроки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100"/>
                        </a:lnSpc>
                        <a:spcAft>
                          <a:spcPts val="900"/>
                        </a:spcAft>
                      </a:pPr>
                      <a:r>
                        <a:rPr lang="ru-RU" sz="1200" spc="0" dirty="0">
                          <a:effectLst/>
                        </a:rPr>
                        <a:t>Кол-во</a:t>
                      </a:r>
                      <a:endParaRPr lang="ru-RU" sz="1200" dirty="0">
                        <a:effectLst/>
                      </a:endParaRPr>
                    </a:p>
                    <a:p>
                      <a:pPr indent="-368300">
                        <a:lnSpc>
                          <a:spcPts val="11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часов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100"/>
                        </a:lnSpc>
                        <a:spcAft>
                          <a:spcPts val="900"/>
                        </a:spcAft>
                      </a:pPr>
                      <a:r>
                        <a:rPr lang="ru-RU" sz="1000" spc="0" dirty="0" err="1">
                          <a:effectLst/>
                        </a:rPr>
                        <a:t>Ответстве</a:t>
                      </a:r>
                      <a:endParaRPr lang="ru-RU" sz="1700" dirty="0">
                        <a:effectLst/>
                      </a:endParaRPr>
                    </a:p>
                    <a:p>
                      <a:pPr indent="-368300">
                        <a:lnSpc>
                          <a:spcPts val="11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 err="1">
                          <a:effectLst/>
                        </a:rPr>
                        <a:t>нные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</a:tr>
              <a:tr h="1085590">
                <a:tc>
                  <a:txBody>
                    <a:bodyPr/>
                    <a:lstStyle/>
                    <a:p>
                      <a:pPr indent="-3683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 spc="0">
                          <a:effectLst/>
                        </a:rPr>
                        <a:t>1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 smtClean="0">
                          <a:effectLst/>
                        </a:rPr>
                        <a:t>Духовно-­</a:t>
                      </a:r>
                      <a:r>
                        <a:rPr lang="ru-RU" sz="1200" spc="0" dirty="0">
                          <a:effectLst/>
                        </a:rPr>
                        <a:t>нравственное (программа "История родного края в истории моей семьи")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Урок Знаний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Проблемно­</a:t>
                      </a:r>
                      <a:endParaRPr lang="ru-RU" sz="120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ценностное</a:t>
                      </a:r>
                      <a:endParaRPr lang="ru-RU" sz="120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общение,</a:t>
                      </a:r>
                      <a:endParaRPr lang="ru-RU" sz="120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игровая,</a:t>
                      </a:r>
                      <a:endParaRPr lang="ru-RU" sz="120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познавательна</a:t>
                      </a:r>
                      <a:endParaRPr lang="ru-RU" sz="120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100"/>
                        </a:lnSpc>
                        <a:spcAft>
                          <a:spcPts val="900"/>
                        </a:spcAft>
                      </a:pPr>
                      <a:r>
                        <a:rPr lang="ru-RU" sz="1200" spc="0">
                          <a:effectLst/>
                        </a:rPr>
                        <a:t>Игра-</a:t>
                      </a:r>
                      <a:endParaRPr lang="ru-RU" sz="1200">
                        <a:effectLst/>
                      </a:endParaRPr>
                    </a:p>
                    <a:p>
                      <a:pPr indent="-368300">
                        <a:lnSpc>
                          <a:spcPts val="11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путешествие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1.09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1 ч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Классный</a:t>
                      </a:r>
                      <a:endParaRPr lang="ru-RU" sz="1200" dirty="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руководи</a:t>
                      </a:r>
                      <a:endParaRPr lang="ru-RU" sz="1200" dirty="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 err="1">
                          <a:effectLst/>
                        </a:rPr>
                        <a:t>тель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</a:tr>
              <a:tr h="7222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Праздник урожая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Трудовая, художественно е творчество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Выставка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15.09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2 ч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Классный</a:t>
                      </a:r>
                      <a:endParaRPr lang="ru-RU" sz="1200" dirty="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руководи</a:t>
                      </a:r>
                      <a:endParaRPr lang="ru-RU" sz="1200" dirty="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 err="1">
                          <a:effectLst/>
                        </a:rPr>
                        <a:t>тель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</a:tr>
              <a:tr h="902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 algn="just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Пример трудового подвига в истории моей семьи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Проблемно­</a:t>
                      </a:r>
                      <a:endParaRPr lang="ru-RU" sz="120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ценностное</a:t>
                      </a:r>
                      <a:endParaRPr lang="ru-RU" sz="120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общение,</a:t>
                      </a:r>
                      <a:endParaRPr lang="ru-RU" sz="120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познавательна</a:t>
                      </a:r>
                      <a:endParaRPr lang="ru-RU" sz="120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Вечер встреч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14.10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2 ч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Классный</a:t>
                      </a:r>
                      <a:endParaRPr lang="ru-RU" sz="1200" dirty="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руководи</a:t>
                      </a:r>
                      <a:endParaRPr lang="ru-RU" sz="1200" dirty="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 err="1">
                          <a:effectLst/>
                        </a:rPr>
                        <a:t>тель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</a:tr>
              <a:tr h="1338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"Папа, мама, я - дружная семья!"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Проблемно­ценностное общение, игровая, художественно е творчество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Фестиваль</a:t>
                      </a:r>
                      <a:endParaRPr lang="ru-RU" sz="120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семейного</a:t>
                      </a:r>
                      <a:endParaRPr lang="ru-RU" sz="120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творчества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spc="0">
                          <a:effectLst/>
                        </a:rPr>
                        <a:t>29.10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2 ч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  <a:tc>
                  <a:txBody>
                    <a:bodyPr/>
                    <a:lstStyle/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Классный</a:t>
                      </a:r>
                      <a:endParaRPr lang="ru-RU" sz="1200" dirty="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>
                          <a:effectLst/>
                        </a:rPr>
                        <a:t>руководи</a:t>
                      </a:r>
                      <a:endParaRPr lang="ru-RU" sz="1200" dirty="0">
                        <a:effectLst/>
                      </a:endParaRPr>
                    </a:p>
                    <a:p>
                      <a:pPr indent="-368300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1200" spc="0" dirty="0" err="1">
                          <a:effectLst/>
                        </a:rPr>
                        <a:t>тель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0" marR="55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2415019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ello_html_303f76ad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4664"/>
            <a:ext cx="8229600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03230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r>
              <a:rPr lang="ru-RU" sz="3200" b="1" dirty="0">
                <a:solidFill>
                  <a:srgbClr val="7030A0"/>
                </a:solidFill>
              </a:rPr>
              <a:t>Какими могут быть варианты конструирования содержательного раздела </a:t>
            </a:r>
            <a:r>
              <a:rPr lang="ru-RU" sz="3200" b="1" dirty="0" smtClean="0">
                <a:solidFill>
                  <a:srgbClr val="7030A0"/>
                </a:solidFill>
              </a:rPr>
              <a:t>программ ВУД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ru-RU" sz="2400" dirty="0"/>
              <a:t>более основательное рассмотрение во внеурочной деятельности понятий, изучаемых в урочной деятельности (вероятно, в этом случае можно говорить об углублении содержания образования) по обозначенным 5 </a:t>
            </a:r>
            <a:r>
              <a:rPr lang="ru-RU" sz="2400" dirty="0" smtClean="0"/>
              <a:t>направлениям;</a:t>
            </a:r>
          </a:p>
          <a:p>
            <a:r>
              <a:rPr lang="ru-RU" sz="2400" dirty="0"/>
              <a:t>изучение новых понятий, которые связаны с теми, которые изучаются на уроке (расширение </a:t>
            </a:r>
            <a:r>
              <a:rPr lang="ru-RU" sz="2400" dirty="0" smtClean="0"/>
              <a:t>содержания);</a:t>
            </a:r>
          </a:p>
          <a:p>
            <a:r>
              <a:rPr lang="ru-RU" sz="2400" dirty="0" smtClean="0"/>
              <a:t>использование </a:t>
            </a:r>
            <a:r>
              <a:rPr lang="ru-RU" sz="2400" dirty="0"/>
              <a:t>комбинированного варианта, который предусматривает одновременно и углубление, и расширение содержания образования в ходе реализации программ внеурочной </a:t>
            </a:r>
            <a:r>
              <a:rPr lang="ru-RU" sz="2400" dirty="0" smtClean="0"/>
              <a:t>деятельности.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651969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 Рабочие программы  </a:t>
            </a:r>
            <a:r>
              <a:rPr lang="ru-RU" sz="4000" b="1" dirty="0">
                <a:solidFill>
                  <a:srgbClr val="7030A0"/>
                </a:solidFill>
              </a:rPr>
              <a:t>внеурочной деятельности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4997152"/>
          </a:xfrm>
        </p:spPr>
        <p:txBody>
          <a:bodyPr/>
          <a:lstStyle/>
          <a:p>
            <a:r>
              <a:rPr lang="ru-RU" sz="2400" dirty="0"/>
              <a:t>Внеурочная деятельность </a:t>
            </a:r>
            <a:r>
              <a:rPr lang="ru-RU" sz="2400" dirty="0">
                <a:solidFill>
                  <a:srgbClr val="C00000"/>
                </a:solidFill>
              </a:rPr>
              <a:t>осуществляется посредством реализации рабочих программ</a:t>
            </a:r>
            <a:r>
              <a:rPr lang="ru-RU" sz="2400" dirty="0"/>
              <a:t> внеурочной деятельности.</a:t>
            </a:r>
          </a:p>
          <a:p>
            <a:r>
              <a:rPr lang="ru-RU" sz="2400" dirty="0">
                <a:solidFill>
                  <a:srgbClr val="C00000"/>
                </a:solidFill>
              </a:rPr>
              <a:t>Рабочая программа </a:t>
            </a:r>
            <a:r>
              <a:rPr lang="ru-RU" sz="2400" dirty="0"/>
              <a:t>внеурочной деятельности является обязательным элементом основной образовательной программы, наравне с иными программами, входящими в содержательный раздел основной образовательной программы.</a:t>
            </a:r>
          </a:p>
          <a:p>
            <a:r>
              <a:rPr lang="ru-RU" sz="2400" dirty="0">
                <a:solidFill>
                  <a:srgbClr val="C00000"/>
                </a:solidFill>
              </a:rPr>
              <a:t>Рабочие программы </a:t>
            </a:r>
            <a:r>
              <a:rPr lang="ru-RU" sz="2400" dirty="0"/>
              <a:t>внеурочной деятельности разрабатываются образовательной организацией самостоятельно на основе требований федеральных государственных образовательных стандартов общего образования (далее - ФГОС) с учетом соответствующих примерных основных образовательных программ.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106539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3813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Рабочие программы должны содержать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ru-RU" sz="2800" dirty="0" smtClean="0"/>
              <a:t>планируемые </a:t>
            </a:r>
            <a:r>
              <a:rPr lang="ru-RU" sz="2800" dirty="0"/>
              <a:t>результаты внеурочной деятельности;</a:t>
            </a:r>
          </a:p>
          <a:p>
            <a:r>
              <a:rPr lang="ru-RU" sz="2800" dirty="0" smtClean="0"/>
              <a:t>содержание </a:t>
            </a:r>
            <a:r>
              <a:rPr lang="ru-RU" sz="2800" dirty="0"/>
              <a:t>внеурочной деятельности с указанием форм ее организации и видов деятельности;</a:t>
            </a:r>
          </a:p>
          <a:p>
            <a:r>
              <a:rPr lang="ru-RU" sz="2800" dirty="0" smtClean="0"/>
              <a:t>тематическое </a:t>
            </a:r>
            <a:r>
              <a:rPr lang="ru-RU" sz="2800" dirty="0"/>
              <a:t>планирование</a:t>
            </a:r>
            <a:r>
              <a:rPr lang="ru-RU" sz="2800" dirty="0" smtClean="0"/>
              <a:t>.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Участие во внеурочной деятельности является для обучающихся обязательным.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6825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Максимальное количество часов ВУД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72927" y="1268760"/>
            <a:ext cx="8229600" cy="532373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до 1350 часов </a:t>
            </a:r>
            <a:r>
              <a:rPr lang="ru-RU" dirty="0"/>
              <a:t>за четыре года обучения на уровне начального общего образования;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до </a:t>
            </a:r>
            <a:r>
              <a:rPr lang="ru-RU" dirty="0">
                <a:solidFill>
                  <a:srgbClr val="C00000"/>
                </a:solidFill>
              </a:rPr>
              <a:t>1750 часов </a:t>
            </a:r>
            <a:r>
              <a:rPr lang="ru-RU" dirty="0"/>
              <a:t>за пять лет обучения на уровне основного общего образования;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до </a:t>
            </a:r>
            <a:r>
              <a:rPr lang="ru-RU" dirty="0">
                <a:solidFill>
                  <a:srgbClr val="C00000"/>
                </a:solidFill>
              </a:rPr>
              <a:t>700 часов </a:t>
            </a:r>
            <a:r>
              <a:rPr lang="ru-RU" dirty="0"/>
              <a:t>за два года обучения на уровне среднего общего образования</a:t>
            </a:r>
            <a:r>
              <a:rPr lang="ru-RU" dirty="0" smtClean="0"/>
              <a:t>.</a:t>
            </a:r>
          </a:p>
          <a:p>
            <a:r>
              <a:rPr lang="ru-RU" sz="2400" dirty="0"/>
              <a:t>Объем часов внеурочной деятельности определяется образовательной программой, которая утверждается образовательной организацией с учетом запросов семей, интересов обучающихся и возможностей общеобразовательной организации.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975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7030A0"/>
                </a:solidFill>
              </a:rPr>
              <a:t>В каком объеме реализуется внеурочная деятельность</a:t>
            </a:r>
            <a:r>
              <a:rPr lang="ru-RU" sz="4000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525963"/>
          </a:xfrm>
        </p:spPr>
        <p:txBody>
          <a:bodyPr/>
          <a:lstStyle/>
          <a:p>
            <a:r>
              <a:rPr lang="ru-RU" sz="2200" dirty="0">
                <a:solidFill>
                  <a:srgbClr val="C00000"/>
                </a:solidFill>
              </a:rPr>
              <a:t>Согласно </a:t>
            </a:r>
            <a:r>
              <a:rPr lang="ru-RU" sz="2200" dirty="0" err="1">
                <a:solidFill>
                  <a:srgbClr val="C00000"/>
                </a:solidFill>
              </a:rPr>
              <a:t>СанПин</a:t>
            </a:r>
            <a:r>
              <a:rPr lang="ru-RU" sz="2200" dirty="0">
                <a:solidFill>
                  <a:srgbClr val="C00000"/>
                </a:solidFill>
              </a:rPr>
              <a:t> </a:t>
            </a:r>
            <a:r>
              <a:rPr lang="ru-RU" sz="2200" dirty="0"/>
              <a:t>2.4.2.2821-10 максимально допустимый недельный объем нагрузки внеурочной деятельности (в академических часах) в </a:t>
            </a:r>
            <a:r>
              <a:rPr lang="ru-RU" sz="2200" b="1" dirty="0"/>
              <a:t>1-11 классах </a:t>
            </a:r>
            <a:r>
              <a:rPr lang="ru-RU" sz="2200" dirty="0"/>
              <a:t>независимо от продолжительности учебной недели должен быть </a:t>
            </a:r>
            <a:r>
              <a:rPr lang="ru-RU" sz="2200" b="1" dirty="0">
                <a:solidFill>
                  <a:srgbClr val="C00000"/>
                </a:solidFill>
              </a:rPr>
              <a:t>не более 10.</a:t>
            </a:r>
            <a:r>
              <a:rPr lang="ru-RU" sz="2200" dirty="0">
                <a:solidFill>
                  <a:srgbClr val="C00000"/>
                </a:solidFill>
              </a:rPr>
              <a:t/>
            </a:r>
            <a:br>
              <a:rPr lang="ru-RU" sz="2200" dirty="0">
                <a:solidFill>
                  <a:srgbClr val="C00000"/>
                </a:solidFill>
              </a:rPr>
            </a:br>
            <a:r>
              <a:rPr lang="ru-RU" sz="2200" dirty="0">
                <a:solidFill>
                  <a:srgbClr val="C00000"/>
                </a:solidFill>
              </a:rPr>
              <a:t>Согласно </a:t>
            </a:r>
            <a:r>
              <a:rPr lang="ru-RU" sz="2200" dirty="0" err="1">
                <a:solidFill>
                  <a:srgbClr val="C00000"/>
                </a:solidFill>
              </a:rPr>
              <a:t>СанПин</a:t>
            </a:r>
            <a:r>
              <a:rPr lang="ru-RU" sz="2200" dirty="0">
                <a:solidFill>
                  <a:srgbClr val="C00000"/>
                </a:solidFill>
              </a:rPr>
              <a:t> 2.4.2.2821-10 часы внеурочной деятельности могут быть реализованы </a:t>
            </a:r>
            <a:r>
              <a:rPr lang="ru-RU" sz="2200" dirty="0"/>
              <a:t>как в течение учебной недели, так и в период каникул, в выходные и нерабочие праздничные дни, допускается перераспределение часов внеурочной деятельности по годам обучения в пределах одного уровня общего образования, а также их суммирование в течение учебного года.</a:t>
            </a:r>
            <a:br>
              <a:rPr lang="ru-RU" sz="2200" dirty="0"/>
            </a:br>
            <a:r>
              <a:rPr lang="ru-RU" sz="2200" dirty="0"/>
              <a:t>Продолжительность занятий внеурочной деятельности и их количество в неделю определяются приказом образовательного учреждения</a:t>
            </a:r>
            <a:r>
              <a:rPr lang="ru-RU" sz="20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31313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7030A0"/>
                </a:solidFill>
              </a:rPr>
              <a:t>О наполняемости групп при внеурочной деятельности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ru-RU" sz="2400" dirty="0"/>
              <a:t>Образовательное учреждение самостоятельно решает вопросы формирования и наполняемости групп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В соответствии с </a:t>
            </a:r>
            <a:r>
              <a:rPr lang="ru-RU" sz="2400" dirty="0" err="1"/>
              <a:t>СанПин</a:t>
            </a:r>
            <a:r>
              <a:rPr lang="ru-RU" sz="2400" dirty="0"/>
              <a:t> 2.4.2.2821-10 количество учащихся в группе определяется исходя </a:t>
            </a:r>
            <a:r>
              <a:rPr lang="ru-RU" sz="2400" dirty="0">
                <a:solidFill>
                  <a:srgbClr val="C00000"/>
                </a:solidFill>
              </a:rPr>
              <a:t>из расчета соблюдения нормы площади на одного обучающегося </a:t>
            </a:r>
            <a:r>
              <a:rPr lang="ru-RU" sz="2400" dirty="0"/>
              <a:t>не менее 2,5 кв. метра и не менее 3,5 кв. метра на 1 обучающегося при организации групповых форм. </a:t>
            </a:r>
            <a:endParaRPr lang="ru-RU" sz="2400" dirty="0" smtClean="0"/>
          </a:p>
          <a:p>
            <a:r>
              <a:rPr lang="ru-RU" sz="2400" dirty="0" smtClean="0"/>
              <a:t>При </a:t>
            </a:r>
            <a:r>
              <a:rPr lang="ru-RU" sz="2400" dirty="0"/>
              <a:t>наличии необходимых условий и средств возможно деление на группы с меньшей </a:t>
            </a:r>
            <a:r>
              <a:rPr lang="ru-RU" sz="2400" dirty="0" smtClean="0"/>
              <a:t>наполняемостью.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81475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Нормативные основы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7638"/>
            <a:ext cx="8229600" cy="4603650"/>
          </a:xfrm>
        </p:spPr>
        <p:txBody>
          <a:bodyPr/>
          <a:lstStyle/>
          <a:p>
            <a:r>
              <a:rPr lang="ru-RU" sz="2400" b="1" dirty="0" smtClean="0"/>
              <a:t>«МЕТОДИЧЕСКИЕ  РЕКОМЕНДАЦИИ </a:t>
            </a:r>
            <a:r>
              <a:rPr lang="ru-RU" sz="2400" dirty="0" smtClean="0"/>
              <a:t> </a:t>
            </a:r>
            <a:r>
              <a:rPr lang="ru-RU" sz="2400" b="1" dirty="0" smtClean="0"/>
              <a:t>ПО  УТОЧНЕНИЮ  ПОНЯТИЯ  И СОДЕРЖАНИЯ  ВНЕУРОЧНОЙ  ДЕЯТЕЛЬНОСТИ </a:t>
            </a:r>
            <a:r>
              <a:rPr lang="ru-RU" sz="2400" dirty="0" smtClean="0"/>
              <a:t> </a:t>
            </a:r>
            <a:r>
              <a:rPr lang="ru-RU" sz="2400" b="1" dirty="0" smtClean="0"/>
              <a:t>В  РАМКАХ  </a:t>
            </a:r>
            <a:r>
              <a:rPr lang="ru-RU" sz="2400" b="1" dirty="0"/>
              <a:t>РЕАЛИЗАЦИИ ОСНОВНЫХ </a:t>
            </a:r>
            <a:r>
              <a:rPr lang="ru-RU" sz="2400" b="1" dirty="0" smtClean="0"/>
              <a:t> ОБЩЕОБРАЗОВАТЕЛЬНЫХ ПРОГРАММ,</a:t>
            </a:r>
            <a:r>
              <a:rPr lang="ru-RU" sz="2400" dirty="0"/>
              <a:t> </a:t>
            </a:r>
            <a:r>
              <a:rPr lang="ru-RU" sz="2400" b="1" dirty="0" smtClean="0"/>
              <a:t>В  ТОМ  </a:t>
            </a:r>
            <a:r>
              <a:rPr lang="ru-RU" sz="2400" b="1" dirty="0"/>
              <a:t>ЧИСЛЕ </a:t>
            </a:r>
            <a:r>
              <a:rPr lang="ru-RU" sz="2400" b="1" dirty="0" smtClean="0"/>
              <a:t> В ЧАСТИ  </a:t>
            </a:r>
            <a:r>
              <a:rPr lang="ru-RU" sz="2400" b="1" dirty="0"/>
              <a:t>ПРОЕКТНОЙ </a:t>
            </a:r>
            <a:r>
              <a:rPr lang="ru-RU" sz="2400" b="1" dirty="0" smtClean="0"/>
              <a:t> ДЕЯТЕЛЬНОСТИ» (</a:t>
            </a:r>
            <a:r>
              <a:rPr lang="ru-RU" sz="2400" dirty="0" smtClean="0"/>
              <a:t>Приложение </a:t>
            </a:r>
            <a:r>
              <a:rPr lang="ru-RU" sz="2400" dirty="0"/>
              <a:t>к письму </a:t>
            </a:r>
            <a:r>
              <a:rPr lang="ru-RU" sz="2400" dirty="0" err="1"/>
              <a:t>Минобрнауки</a:t>
            </a:r>
            <a:r>
              <a:rPr lang="ru-RU" sz="2400" dirty="0"/>
              <a:t> России от 18.08.2017 N </a:t>
            </a:r>
            <a:r>
              <a:rPr lang="ru-RU" sz="2400" dirty="0" smtClean="0"/>
              <a:t>09-16)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b="1" dirty="0"/>
              <a:t>Письмо Министерства просвещения РФ от 5 сентября 2018 г. N 03-ПГ-МП-42216 </a:t>
            </a:r>
            <a:r>
              <a:rPr lang="ru-RU" sz="2400" b="1" dirty="0" smtClean="0"/>
              <a:t>«Об </a:t>
            </a:r>
            <a:r>
              <a:rPr lang="ru-RU" sz="2400" b="1" dirty="0"/>
              <a:t>участии учеников муниципальных и государственных школ РФ во внеурочной </a:t>
            </a:r>
            <a:r>
              <a:rPr lang="ru-RU" sz="2400" b="1" dirty="0" smtClean="0"/>
              <a:t>деятельности»</a:t>
            </a: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9492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218" y="260648"/>
            <a:ext cx="8229600" cy="1143000"/>
          </a:xfrm>
        </p:spPr>
        <p:txBody>
          <a:bodyPr/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7030A0"/>
                </a:solidFill>
              </a:rPr>
              <a:t>Реализация </a:t>
            </a:r>
            <a:r>
              <a:rPr lang="ru-RU" sz="3600" b="1" dirty="0">
                <a:solidFill>
                  <a:srgbClr val="7030A0"/>
                </a:solidFill>
              </a:rPr>
              <a:t>внеурочной деятельности в сетевой форме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C00000"/>
                </a:solidFill>
              </a:rPr>
              <a:t>В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C00000"/>
                </a:solidFill>
              </a:rPr>
              <a:t>реализации внеурочной деятельности с использованием сетевой формы могут участвовать </a:t>
            </a:r>
            <a:r>
              <a:rPr lang="ru-RU" sz="2400" dirty="0"/>
              <a:t>организации, осуществляющие образовательную деятельность, а также научные организации, учреждения здравоохранения, организации культуры, физической культуры и спорта и иные организации, обладающие необходимыми ресурсами.</a:t>
            </a:r>
          </a:p>
          <a:p>
            <a:r>
              <a:rPr lang="ru-RU" sz="2400" dirty="0"/>
              <a:t>Сетевая форма реализации образовательных программ осуществляется на </a:t>
            </a:r>
            <a:r>
              <a:rPr lang="ru-RU" sz="2400" dirty="0">
                <a:solidFill>
                  <a:srgbClr val="C00000"/>
                </a:solidFill>
              </a:rPr>
              <a:t>основе договора </a:t>
            </a:r>
            <a:r>
              <a:rPr lang="ru-RU" sz="2400" dirty="0"/>
              <a:t>между организациями, участвующими в сетевой форме реализации образовательных программ.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018331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7030A0"/>
                </a:solidFill>
              </a:rPr>
              <a:t>Реализация внеурочной деятельности в </a:t>
            </a:r>
            <a:r>
              <a:rPr lang="ru-RU" sz="3600" b="1" dirty="0" smtClean="0">
                <a:solidFill>
                  <a:srgbClr val="7030A0"/>
                </a:solidFill>
              </a:rPr>
              <a:t>форме</a:t>
            </a:r>
            <a:r>
              <a:rPr lang="ru-RU" sz="3600" dirty="0">
                <a:solidFill>
                  <a:srgbClr val="7030A0"/>
                </a:solidFill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</a:rPr>
              <a:t>проектной </a:t>
            </a:r>
            <a:r>
              <a:rPr lang="ru-RU" sz="3600" b="1" dirty="0">
                <a:solidFill>
                  <a:srgbClr val="7030A0"/>
                </a:solidFill>
              </a:rPr>
              <a:t>деятельности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/>
          <a:lstStyle/>
          <a:p>
            <a:r>
              <a:rPr lang="ru-RU" sz="2400" dirty="0">
                <a:solidFill>
                  <a:srgbClr val="C00000"/>
                </a:solidFill>
              </a:rPr>
              <a:t>Проект выполняется </a:t>
            </a:r>
            <a:r>
              <a:rPr lang="ru-RU" sz="2400" dirty="0"/>
              <a:t>обучающимся самостоятельно под руководством педагогического работника по выбранной теме в рамках одного или нескольких изучаемых учебных предметов, курсов в любом избранном направлении деятельности (познавательной, практической, учебно-исследовательской, социальной, художественно-творческой, иной).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Проект </a:t>
            </a:r>
            <a:r>
              <a:rPr lang="ru-RU" sz="2400" dirty="0">
                <a:solidFill>
                  <a:srgbClr val="C00000"/>
                </a:solidFill>
              </a:rPr>
              <a:t>выполняется </a:t>
            </a:r>
            <a:r>
              <a:rPr lang="ru-RU" sz="2400" dirty="0"/>
              <a:t>обучающимся в рамках учебного времени, отведенного основной образовательной программой, и представляется в виде завершенного учебного исследования или объекта (информационного, творческого, социального, прикладного, инновационного, конструкторского, инженерного и пр.).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421161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7030A0"/>
                </a:solidFill>
              </a:rPr>
              <a:t>Результаты </a:t>
            </a:r>
            <a:r>
              <a:rPr lang="ru-RU" sz="3600" b="1" dirty="0">
                <a:solidFill>
                  <a:srgbClr val="7030A0"/>
                </a:solidFill>
              </a:rPr>
              <a:t>выполнения проекта должны отражать:</a:t>
            </a:r>
            <a:br>
              <a:rPr lang="ru-RU" sz="3600" b="1" dirty="0">
                <a:solidFill>
                  <a:srgbClr val="7030A0"/>
                </a:solidFill>
              </a:rPr>
            </a:b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1322160"/>
            <a:ext cx="8712968" cy="5374597"/>
          </a:xfrm>
        </p:spPr>
        <p:txBody>
          <a:bodyPr/>
          <a:lstStyle/>
          <a:p>
            <a:r>
              <a:rPr lang="ru-RU" sz="2400" dirty="0" smtClean="0"/>
              <a:t>навыки </a:t>
            </a:r>
            <a:r>
              <a:rPr lang="ru-RU" sz="2400" dirty="0"/>
              <a:t>коммуникативной, учебно-исследовательской деятельности, </a:t>
            </a:r>
            <a:r>
              <a:rPr lang="ru-RU" sz="2400" dirty="0" err="1"/>
              <a:t>сфорсированность</a:t>
            </a:r>
            <a:r>
              <a:rPr lang="ru-RU" sz="2400" dirty="0"/>
              <a:t> критического мышления;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способность к инновационной, аналитической, творческой, интеллектуальной деятельности;</a:t>
            </a:r>
          </a:p>
          <a:p>
            <a:r>
              <a:rPr lang="ru-RU" sz="2400" dirty="0" smtClean="0"/>
              <a:t>навыки </a:t>
            </a:r>
            <a:r>
              <a:rPr lang="ru-RU" sz="2400" dirty="0"/>
              <a:t>проектной деятельности, а также умение самостоятельно применять приобретенные знания и способы действий при решении различных задач, используя знания одного или нескольких учебных предметов или предметных областей;</a:t>
            </a:r>
          </a:p>
          <a:p>
            <a:r>
              <a:rPr lang="ru-RU" sz="2400" dirty="0" smtClean="0"/>
              <a:t>способность </a:t>
            </a:r>
            <a:r>
              <a:rPr lang="ru-RU" sz="2400" dirty="0"/>
              <a:t>постановки цели и формулирования гипотезы исследования, планирования работы, отбора и интерпретации необходимой информации, структурирования аргументации результатов исследования на основе собранных данных, презентации результатов.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2478158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909"/>
            <a:ext cx="8229600" cy="1143000"/>
          </a:xfrm>
        </p:spPr>
        <p:txBody>
          <a:bodyPr/>
          <a:lstStyle/>
          <a:p>
            <a:r>
              <a:rPr lang="ru-RU" sz="3600" dirty="0">
                <a:solidFill>
                  <a:srgbClr val="7030A0"/>
                </a:solidFill>
              </a:rPr>
              <a:t>Реализации внеурочной деятельности в рамках </a:t>
            </a:r>
            <a:r>
              <a:rPr lang="ru-RU" sz="3600" dirty="0" smtClean="0">
                <a:solidFill>
                  <a:srgbClr val="7030A0"/>
                </a:solidFill>
              </a:rPr>
              <a:t>ФГОС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0FE5~1\AppData\Local\Temp\FineReader12.00\media\image5.jpeg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550" y="1484784"/>
            <a:ext cx="8724900" cy="5086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366460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864096"/>
          </a:xfrm>
        </p:spPr>
        <p:txBody>
          <a:bodyPr/>
          <a:lstStyle/>
          <a:p>
            <a:r>
              <a:rPr lang="ru-RU" sz="3200" b="1" dirty="0">
                <a:solidFill>
                  <a:srgbClr val="7030A0"/>
                </a:solidFill>
              </a:rPr>
              <a:t>Какие модели организации внеурочной деятельности могут использоваться в школе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260" y="1124744"/>
            <a:ext cx="8928992" cy="5553744"/>
          </a:xfrm>
        </p:spPr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</a:rPr>
              <a:t>Базовая  модель </a:t>
            </a:r>
            <a:r>
              <a:rPr lang="ru-RU" sz="2400" dirty="0" smtClean="0"/>
              <a:t>(как </a:t>
            </a:r>
            <a:r>
              <a:rPr lang="ru-RU" sz="2400" dirty="0"/>
              <a:t>наиболее общая включает максимально возможные ресурсы и </a:t>
            </a:r>
            <a:r>
              <a:rPr lang="ru-RU" sz="2400" dirty="0" smtClean="0"/>
              <a:t>варианты)</a:t>
            </a:r>
          </a:p>
          <a:p>
            <a:pPr marL="0" indent="0">
              <a:buNone/>
            </a:pPr>
            <a:r>
              <a:rPr lang="ru-RU" sz="2400" dirty="0" smtClean="0"/>
              <a:t>              </a:t>
            </a:r>
            <a:r>
              <a:rPr lang="ru-RU" sz="1800" dirty="0" smtClean="0"/>
              <a:t>- дополнительные </a:t>
            </a:r>
            <a:r>
              <a:rPr lang="ru-RU" sz="1800" dirty="0"/>
              <a:t>образовательные </a:t>
            </a:r>
            <a:r>
              <a:rPr lang="ru-RU" sz="1800" dirty="0" smtClean="0"/>
              <a:t>программы</a:t>
            </a:r>
          </a:p>
          <a:p>
            <a:pPr marL="0" indent="0">
              <a:buNone/>
            </a:pPr>
            <a:r>
              <a:rPr lang="ru-RU" sz="1800" dirty="0" smtClean="0"/>
              <a:t>                - деятельность </a:t>
            </a:r>
            <a:r>
              <a:rPr lang="ru-RU" sz="1800" dirty="0"/>
              <a:t>групп продленного </a:t>
            </a:r>
            <a:r>
              <a:rPr lang="ru-RU" sz="1800" dirty="0" smtClean="0"/>
              <a:t>дня</a:t>
            </a:r>
          </a:p>
          <a:p>
            <a:pPr marL="0" indent="0">
              <a:buNone/>
            </a:pPr>
            <a:r>
              <a:rPr lang="ru-RU" sz="1800" dirty="0" smtClean="0"/>
              <a:t>                - классное руководство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- деятельность </a:t>
            </a:r>
            <a:r>
              <a:rPr lang="ru-RU" sz="1800" dirty="0"/>
              <a:t>иных педагогических работников и 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dirty="0" smtClean="0"/>
              <a:t>                  социальных партнеров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 Модель дополнительного образования </a:t>
            </a:r>
            <a:r>
              <a:rPr lang="ru-RU" sz="2000" dirty="0"/>
              <a:t>предусматривает преимущественное использование потенциала дополнительного </a:t>
            </a:r>
            <a:r>
              <a:rPr lang="ru-RU" sz="2000" dirty="0" smtClean="0"/>
              <a:t>образования</a:t>
            </a:r>
          </a:p>
          <a:p>
            <a:r>
              <a:rPr lang="ru-RU" sz="2400" dirty="0">
                <a:solidFill>
                  <a:srgbClr val="C00000"/>
                </a:solidFill>
              </a:rPr>
              <a:t>Школа полного </a:t>
            </a:r>
            <a:r>
              <a:rPr lang="ru-RU" sz="2400" dirty="0" smtClean="0">
                <a:solidFill>
                  <a:srgbClr val="C00000"/>
                </a:solidFill>
              </a:rPr>
              <a:t>дня </a:t>
            </a:r>
            <a:r>
              <a:rPr lang="ru-RU" sz="2400" dirty="0" smtClean="0"/>
              <a:t>(организация </a:t>
            </a:r>
            <a:r>
              <a:rPr lang="ru-RU" sz="2400" dirty="0"/>
              <a:t>внеурочной деятельности преимущественно воспитателями </a:t>
            </a:r>
            <a:r>
              <a:rPr lang="ru-RU" sz="2400" dirty="0" smtClean="0"/>
              <a:t>ГПД)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Оптимизационная</a:t>
            </a:r>
            <a:r>
              <a:rPr lang="ru-RU" sz="2400" dirty="0" smtClean="0"/>
              <a:t> (координирующую </a:t>
            </a:r>
            <a:r>
              <a:rPr lang="ru-RU" sz="2400" dirty="0"/>
              <a:t>роль выполняет классный </a:t>
            </a:r>
            <a:r>
              <a:rPr lang="ru-RU" sz="2400" dirty="0" smtClean="0"/>
              <a:t>руководитель)</a:t>
            </a:r>
          </a:p>
          <a:p>
            <a:r>
              <a:rPr lang="ru-RU" sz="2400" dirty="0" err="1">
                <a:solidFill>
                  <a:srgbClr val="C00000"/>
                </a:solidFill>
              </a:rPr>
              <a:t>Инновационно</a:t>
            </a:r>
            <a:r>
              <a:rPr lang="ru-RU" sz="2400" dirty="0">
                <a:solidFill>
                  <a:srgbClr val="C00000"/>
                </a:solidFill>
              </a:rPr>
              <a:t>-образовательная</a:t>
            </a:r>
            <a:endParaRPr lang="ru-RU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307909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354162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</a:rPr>
              <a:t>Учет нагрузки ребенка во внеурочной </a:t>
            </a:r>
            <a:r>
              <a:rPr lang="ru-RU" dirty="0" smtClean="0">
                <a:solidFill>
                  <a:srgbClr val="7030A0"/>
                </a:solidFill>
              </a:rPr>
              <a:t>деятельности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6785641"/>
              </p:ext>
            </p:extLst>
          </p:nvPr>
        </p:nvGraphicFramePr>
        <p:xfrm>
          <a:off x="461880" y="2708920"/>
          <a:ext cx="8229599" cy="362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3807"/>
                <a:gridCol w="1378216"/>
                <a:gridCol w="973807"/>
                <a:gridCol w="973807"/>
                <a:gridCol w="976288"/>
                <a:gridCol w="976288"/>
                <a:gridCol w="973807"/>
                <a:gridCol w="1003579"/>
              </a:tblGrid>
              <a:tr h="169720">
                <a:tc rowSpan="2">
                  <a:txBody>
                    <a:bodyPr/>
                    <a:lstStyle/>
                    <a:p>
                      <a:pPr marL="215900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1900" u="none" strike="noStrike" spc="0">
                          <a:effectLst/>
                        </a:rPr>
                        <a:t>№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203" marR="6203" marT="0" marB="0"/>
                </a:tc>
                <a:tc rowSpan="2">
                  <a:txBody>
                    <a:bodyPr/>
                    <a:lstStyle/>
                    <a:p>
                      <a:pPr marL="33020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900" u="none" strike="noStrike" spc="0">
                          <a:effectLst/>
                        </a:rPr>
                        <a:t>Ф.И.О.</a:t>
                      </a:r>
                      <a:endParaRPr lang="ru-RU" sz="1200">
                        <a:effectLst/>
                      </a:endParaRPr>
                    </a:p>
                    <a:p>
                      <a:pPr marL="10160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900" u="none" strike="noStrike" spc="0">
                          <a:effectLst/>
                        </a:rPr>
                        <a:t>обучающег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900" u="none" strike="noStrike" spc="0">
                          <a:effectLst/>
                        </a:rPr>
                        <a:t>ося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203" marR="6203" marT="0" marB="0"/>
                </a:tc>
                <a:tc gridSpan="5">
                  <a:txBody>
                    <a:bodyPr/>
                    <a:lstStyle/>
                    <a:p>
                      <a:pPr marL="33020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900" u="none" strike="noStrike" spc="0">
                          <a:effectLst/>
                        </a:rPr>
                        <a:t>Направления внеурочной деятельности (наименование курса, количество часов в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900" u="none" strike="noStrike" spc="0">
                          <a:effectLst/>
                        </a:rPr>
                        <a:t>неделю)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203" marR="6203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9050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900" u="none" strike="noStrike" spc="0">
                          <a:effectLst/>
                        </a:rPr>
                        <a:t>Итого</a:t>
                      </a:r>
                      <a:endParaRPr lang="ru-RU" sz="1200">
                        <a:effectLst/>
                      </a:endParaRPr>
                    </a:p>
                    <a:p>
                      <a:pPr marL="101600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900" u="none" strike="noStrike" spc="0">
                          <a:effectLst/>
                        </a:rPr>
                        <a:t>количес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900" u="none" strike="noStrike" spc="0">
                          <a:effectLst/>
                        </a:rPr>
                        <a:t>тво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900" u="none" strike="noStrike" spc="0">
                          <a:effectLst/>
                        </a:rPr>
                        <a:t>аудитор ных часов в неделю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203" marR="6203" marT="0" marB="0"/>
                </a:tc>
              </a:tr>
              <a:tr h="23039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Спортив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но-</a:t>
                      </a:r>
                      <a:endParaRPr lang="ru-RU" sz="1200">
                        <a:effectLst/>
                      </a:endParaRPr>
                    </a:p>
                    <a:p>
                      <a:pPr marL="11430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оздоров</a:t>
                      </a:r>
                      <a:endParaRPr lang="ru-RU" sz="1200">
                        <a:effectLst/>
                      </a:endParaRPr>
                    </a:p>
                    <a:p>
                      <a:pPr marL="11430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ительно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е</a:t>
                      </a:r>
                      <a:endParaRPr lang="ru-RU" sz="1200">
                        <a:effectLst/>
                      </a:endParaRPr>
                    </a:p>
                    <a:p>
                      <a:pPr marL="11430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направл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ение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203" marR="6203" marT="0" marB="0" anchor="b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700"/>
                        </a:lnSpc>
                        <a:spcAft>
                          <a:spcPts val="330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Духовно</a:t>
                      </a:r>
                      <a:endParaRPr lang="ru-RU" sz="1200">
                        <a:effectLst/>
                      </a:endParaRPr>
                    </a:p>
                    <a:p>
                      <a:pPr marL="88900">
                        <a:lnSpc>
                          <a:spcPts val="2160"/>
                        </a:lnSpc>
                        <a:spcBef>
                          <a:spcPts val="3300"/>
                        </a:spcBef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нравстве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нное</a:t>
                      </a:r>
                      <a:endParaRPr lang="ru-RU" sz="1200">
                        <a:effectLst/>
                      </a:endParaRPr>
                    </a:p>
                    <a:p>
                      <a:pPr marL="8890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направл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ение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203" marR="6203" marT="0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Социаль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ное</a:t>
                      </a:r>
                      <a:endParaRPr lang="ru-RU" sz="1200">
                        <a:effectLst/>
                      </a:endParaRPr>
                    </a:p>
                    <a:p>
                      <a:pPr marL="10160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направл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ение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203" marR="6203" marT="0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Общеин</a:t>
                      </a:r>
                      <a:endParaRPr lang="ru-RU" sz="1200">
                        <a:effectLst/>
                      </a:endParaRPr>
                    </a:p>
                    <a:p>
                      <a:pPr marL="10160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теллекту</a:t>
                      </a:r>
                      <a:endParaRPr lang="ru-RU" sz="1200">
                        <a:effectLst/>
                      </a:endParaRPr>
                    </a:p>
                    <a:p>
                      <a:pPr marL="17780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альное</a:t>
                      </a:r>
                      <a:endParaRPr lang="ru-RU" sz="1200">
                        <a:effectLst/>
                      </a:endParaRPr>
                    </a:p>
                    <a:p>
                      <a:pPr marL="10160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направл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ение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203" marR="6203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Общеку</a:t>
                      </a:r>
                      <a:endParaRPr lang="ru-RU" sz="1200">
                        <a:effectLst/>
                      </a:endParaRPr>
                    </a:p>
                    <a:p>
                      <a:pPr marL="11430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льтурно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е</a:t>
                      </a:r>
                      <a:endParaRPr lang="ru-RU" sz="1200">
                        <a:effectLst/>
                      </a:endParaRPr>
                    </a:p>
                    <a:p>
                      <a:pPr marL="114300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направл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ts val="216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 spc="0">
                          <a:effectLst/>
                        </a:rPr>
                        <a:t>ение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203" marR="620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203" marR="62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203" marR="62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203" marR="62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203" marR="62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203" marR="62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203" marR="62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203" marR="62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203" marR="62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90275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88640"/>
            <a:ext cx="8928992" cy="1066130"/>
          </a:xfrm>
        </p:spPr>
        <p:txBody>
          <a:bodyPr/>
          <a:lstStyle/>
          <a:p>
            <a:r>
              <a:rPr lang="ru-RU" sz="2800" b="1" dirty="0">
                <a:solidFill>
                  <a:srgbClr val="7030A0"/>
                </a:solidFill>
              </a:rPr>
              <a:t>Взаимосвязь содержания урочной и внеурочной деятельности при вариативности форм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" y="1256757"/>
            <a:ext cx="8229600" cy="5112568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Условием </a:t>
            </a:r>
            <a:r>
              <a:rPr lang="ru-RU" sz="2400" dirty="0"/>
              <a:t>данной взаимосвязи выступает необходимость достижения личностных и </a:t>
            </a:r>
            <a:r>
              <a:rPr lang="ru-RU" sz="2400" dirty="0" err="1"/>
              <a:t>метапредметных</a:t>
            </a:r>
            <a:r>
              <a:rPr lang="ru-RU" sz="2400" dirty="0"/>
              <a:t> результатов на уроке и во внеурочной </a:t>
            </a:r>
            <a:r>
              <a:rPr lang="ru-RU" sz="2400" dirty="0" smtClean="0"/>
              <a:t>деятельности (при </a:t>
            </a:r>
            <a:r>
              <a:rPr lang="ru-RU" sz="2400" dirty="0"/>
              <a:t>реализации учебного плана + предметных </a:t>
            </a:r>
            <a:r>
              <a:rPr lang="ru-RU" sz="2400" dirty="0" smtClean="0"/>
              <a:t>результатов)</a:t>
            </a:r>
          </a:p>
          <a:p>
            <a:pPr>
              <a:buNone/>
            </a:pPr>
            <a:r>
              <a:rPr lang="ru-RU" sz="2400" dirty="0" smtClean="0"/>
              <a:t>   Как </a:t>
            </a:r>
            <a:r>
              <a:rPr lang="ru-RU" sz="2400" dirty="0"/>
              <a:t>обеспечить взаимосвязь программ учебных предметов (курсов) и курсов внеурочной </a:t>
            </a:r>
            <a:r>
              <a:rPr lang="ru-RU" sz="2400" dirty="0" smtClean="0"/>
              <a:t>деятельности?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</a:t>
            </a:r>
            <a:r>
              <a:rPr lang="ru-RU" sz="2400" dirty="0">
                <a:solidFill>
                  <a:srgbClr val="C00000"/>
                </a:solidFill>
              </a:rPr>
              <a:t>Последовательные </a:t>
            </a:r>
            <a:r>
              <a:rPr lang="ru-RU" sz="2400" dirty="0" smtClean="0">
                <a:solidFill>
                  <a:srgbClr val="C00000"/>
                </a:solidFill>
              </a:rPr>
              <a:t>шаги</a:t>
            </a:r>
          </a:p>
          <a:p>
            <a:pPr>
              <a:buFontTx/>
              <a:buChar char="-"/>
            </a:pPr>
            <a:r>
              <a:rPr lang="ru-RU" sz="2400" dirty="0" smtClean="0"/>
              <a:t>определить</a:t>
            </a:r>
            <a:r>
              <a:rPr lang="ru-RU" sz="2400" dirty="0"/>
              <a:t>, с какой предметной областью учебного плана соотносится курс внеурочной </a:t>
            </a:r>
            <a:r>
              <a:rPr lang="ru-RU" sz="2400" dirty="0" smtClean="0"/>
              <a:t>деятельности</a:t>
            </a:r>
          </a:p>
          <a:p>
            <a:pPr>
              <a:buFontTx/>
              <a:buChar char="-"/>
            </a:pPr>
            <a:r>
              <a:rPr lang="ru-RU" sz="2400" dirty="0"/>
              <a:t>решить, какие задачи данной предметной области могут быть актуальными для курса внеурочной </a:t>
            </a:r>
            <a:r>
              <a:rPr lang="ru-RU" sz="2400" dirty="0" smtClean="0"/>
              <a:t>деятельности</a:t>
            </a:r>
          </a:p>
          <a:p>
            <a:pPr>
              <a:buFontTx/>
              <a:buChar char="-"/>
            </a:pPr>
            <a:r>
              <a:rPr lang="ru-RU" sz="2400" dirty="0"/>
              <a:t>разработать (скорректировать) планируемые результаты, содержание курса и тематическое </a:t>
            </a:r>
            <a:r>
              <a:rPr lang="ru-RU" sz="2400" dirty="0" smtClean="0"/>
              <a:t>планирование.</a:t>
            </a:r>
          </a:p>
          <a:p>
            <a:pPr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8130017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Результаты внеурочной деятельности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478" y="1196752"/>
            <a:ext cx="8229600" cy="4525963"/>
          </a:xfrm>
        </p:spPr>
        <p:txBody>
          <a:bodyPr/>
          <a:lstStyle/>
          <a:p>
            <a:r>
              <a:rPr lang="ru-RU" sz="2800" dirty="0"/>
              <a:t>Результаты внеурочной деятельности являются частью результатов освоения основной общеобразовательной программы в соответствии с требованиями ФГОС.</a:t>
            </a:r>
          </a:p>
          <a:p>
            <a:r>
              <a:rPr lang="ru-RU" sz="2800" dirty="0"/>
              <a:t>Планируемые результаты внеурочной деятельности конкретизируются в рабочей программе и должны соответствовать планируемым результатам освоения основной общеобразовательной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64857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85010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Внеурочная деятельность позволяет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обеспечить адаптацию обучающегося в образовательной организации;</a:t>
            </a:r>
          </a:p>
          <a:p>
            <a:r>
              <a:rPr lang="ru-RU" dirty="0" smtClean="0"/>
              <a:t>оптимизировать </a:t>
            </a:r>
            <a:r>
              <a:rPr lang="ru-RU" dirty="0"/>
              <a:t>его учебную нагрузку;</a:t>
            </a:r>
          </a:p>
          <a:p>
            <a:r>
              <a:rPr lang="ru-RU" dirty="0" smtClean="0"/>
              <a:t>улучшить </a:t>
            </a:r>
            <a:r>
              <a:rPr lang="ru-RU" dirty="0"/>
              <a:t>условия для </a:t>
            </a:r>
            <a:r>
              <a:rPr lang="ru-RU" dirty="0" smtClean="0"/>
              <a:t>развития;</a:t>
            </a:r>
          </a:p>
          <a:p>
            <a:r>
              <a:rPr lang="ru-RU" dirty="0" smtClean="0"/>
              <a:t> </a:t>
            </a:r>
            <a:r>
              <a:rPr lang="ru-RU" dirty="0"/>
              <a:t>учесть потребности, а также возрастные и индивидуальные особенности обучающегося</a:t>
            </a:r>
          </a:p>
        </p:txBody>
      </p:sp>
    </p:spTree>
    <p:extLst>
      <p:ext uri="{BB962C8B-B14F-4D97-AF65-F5344CB8AC3E}">
        <p14:creationId xmlns:p14="http://schemas.microsoft.com/office/powerpoint/2010/main" xmlns="" val="17201856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260648"/>
            <a:ext cx="8229600" cy="70609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Зачет результатов ВУД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328592"/>
          </a:xfrm>
        </p:spPr>
        <p:txBody>
          <a:bodyPr/>
          <a:lstStyle/>
          <a:p>
            <a:r>
              <a:rPr lang="ru-RU" sz="2200" dirty="0">
                <a:solidFill>
                  <a:srgbClr val="C00000"/>
                </a:solidFill>
              </a:rPr>
              <a:t>Общеобразовательная организация в установленном ею порядке может осуществлять зачет результатов </a:t>
            </a:r>
            <a:r>
              <a:rPr lang="ru-RU" sz="2200" dirty="0"/>
              <a:t>освоения обучающимися образовательных программ в других организациях, осуществляющих образовательную деятельность, в том числе в организациях дополнительного образования.</a:t>
            </a:r>
          </a:p>
          <a:p>
            <a:r>
              <a:rPr lang="ru-RU" sz="2200" dirty="0"/>
              <a:t>В качестве результатов освоения обучающимися рабочих программ внеурочной деятельности образовательная организация, реализующая основные общеобразовательные программы, </a:t>
            </a:r>
            <a:r>
              <a:rPr lang="ru-RU" sz="2200" dirty="0">
                <a:solidFill>
                  <a:srgbClr val="C00000"/>
                </a:solidFill>
              </a:rPr>
              <a:t>самостоятельно определяет порядок зачета результатов </a:t>
            </a:r>
            <a:r>
              <a:rPr lang="ru-RU" sz="2200" dirty="0"/>
              <a:t>освоения обучающимися дополнительных общеобразовательных программ, </a:t>
            </a:r>
            <a:r>
              <a:rPr lang="ru-RU" sz="2200" dirty="0">
                <a:solidFill>
                  <a:srgbClr val="C00000"/>
                </a:solidFill>
              </a:rPr>
              <a:t>который утверждается локальным актом</a:t>
            </a:r>
            <a:r>
              <a:rPr lang="ru-RU" sz="2200" dirty="0"/>
              <a:t>.</a:t>
            </a:r>
          </a:p>
          <a:p>
            <a:r>
              <a:rPr lang="ru-RU" sz="2200" dirty="0">
                <a:solidFill>
                  <a:srgbClr val="C00000"/>
                </a:solidFill>
              </a:rPr>
              <a:t>При зачете результатов </a:t>
            </a:r>
            <a:r>
              <a:rPr lang="ru-RU" sz="2200" dirty="0"/>
              <a:t>освоения рабочих программ внеурочной деятельности </a:t>
            </a:r>
            <a:r>
              <a:rPr lang="ru-RU" sz="2200" dirty="0">
                <a:solidFill>
                  <a:srgbClr val="C00000"/>
                </a:solidFill>
              </a:rPr>
              <a:t>рекомендуется провести сопоставительный анализ </a:t>
            </a:r>
            <a:r>
              <a:rPr lang="ru-RU" sz="2200" dirty="0"/>
              <a:t>планируемых результатов дополнительной общеобразовательной программы и рабочей программы внеурочной деятельности</a:t>
            </a:r>
            <a:r>
              <a:rPr lang="ru-RU" sz="2000" dirty="0"/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735107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Обязаны </a:t>
            </a:r>
            <a:r>
              <a:rPr lang="ru-RU" sz="2400" b="1" dirty="0">
                <a:solidFill>
                  <a:srgbClr val="7030A0"/>
                </a:solidFill>
              </a:rPr>
              <a:t>ли ученики муниципальных и государственных школ РФ участвовать во внеурочной </a:t>
            </a:r>
            <a:r>
              <a:rPr lang="ru-RU" sz="2400" b="1" dirty="0" smtClean="0">
                <a:solidFill>
                  <a:srgbClr val="7030A0"/>
                </a:solidFill>
              </a:rPr>
              <a:t>деятельности?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29152"/>
            <a:ext cx="8229600" cy="5368200"/>
          </a:xfrm>
        </p:spPr>
        <p:txBody>
          <a:bodyPr/>
          <a:lstStyle/>
          <a:p>
            <a:r>
              <a:rPr lang="ru-RU" sz="2000" dirty="0"/>
              <a:t>Содержание общего образования определяется основной образовательной программой общеобразовательной организации, разрабатываемой ею самостоятельно в соответствии с федеральными государственными образовательными стандартами начального общего, основного общего и среднего общего образования (далее - ФГОС) (приказы Министерства образования и науки Российской Федерации от 6 октября 2009 г. N 373, от 17 декабря 2010 г. N 1897 и от 17 мая 2012 г. N 413) и с учётом примерной основной образовательной программы (статья 12 Федерального закона).</a:t>
            </a:r>
          </a:p>
          <a:p>
            <a:r>
              <a:rPr lang="ru-RU" sz="2000" dirty="0"/>
              <a:t>Согласно ФГОС основная образовательная программа образовательной организации реализуется через урочную и внеурочную деятельность</a:t>
            </a:r>
            <a:r>
              <a:rPr lang="ru-RU" sz="2000" dirty="0" smtClean="0"/>
              <a:t>.</a:t>
            </a:r>
          </a:p>
          <a:p>
            <a:r>
              <a:rPr lang="ru-RU" sz="2000" dirty="0">
                <a:solidFill>
                  <a:srgbClr val="C00000"/>
                </a:solidFill>
              </a:rPr>
              <a:t>План внеурочной деятельности в соответствии с ФГОС наряду с учебным планом является частью основной образовательной программы образовательной организации и обязателен к исполнению.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432276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7030A0"/>
                </a:solidFill>
              </a:rPr>
              <a:t>Почему необходимо оценивать полученные результаты внеурочной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200" dirty="0"/>
              <a:t>Речь идет о личностных и </a:t>
            </a:r>
            <a:r>
              <a:rPr lang="ru-RU" sz="2200" dirty="0" err="1"/>
              <a:t>метапредметных</a:t>
            </a:r>
            <a:r>
              <a:rPr lang="ru-RU" sz="2200" dirty="0"/>
              <a:t> (регулятивных, познавательных и коммуникативных) </a:t>
            </a:r>
            <a:r>
              <a:rPr lang="ru-RU" sz="2200" dirty="0" smtClean="0"/>
              <a:t>результатах</a:t>
            </a:r>
          </a:p>
          <a:p>
            <a:r>
              <a:rPr lang="ru-RU" sz="2200" dirty="0"/>
              <a:t>Указанные планируемые результаты определяются при разработке программ курсов и служат основанием для отбора содержания, методов и способов оценки </a:t>
            </a:r>
            <a:r>
              <a:rPr lang="ru-RU" sz="2200" dirty="0" smtClean="0"/>
              <a:t>достижений</a:t>
            </a:r>
          </a:p>
          <a:p>
            <a:r>
              <a:rPr lang="ru-RU" sz="2200" dirty="0"/>
              <a:t>Для мониторинга и учета образовательных результатов внеурочной деятельности образовательные организации могут использовать психолого-педагогический инструментарий, а также такую форму учета как "портфолио" (дневник личных достижений), в том числе в электронной форме ("цифровое портфолио").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6835960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702" y="332656"/>
            <a:ext cx="8229600" cy="1143000"/>
          </a:xfrm>
        </p:spPr>
        <p:txBody>
          <a:bodyPr/>
          <a:lstStyle/>
          <a:p>
            <a:r>
              <a:rPr lang="ru-RU" sz="3200" b="1" dirty="0">
                <a:solidFill>
                  <a:srgbClr val="7030A0"/>
                </a:solidFill>
              </a:rPr>
              <a:t>Особенности оценки личностных и </a:t>
            </a:r>
            <a:r>
              <a:rPr lang="ru-RU" sz="3200" b="1" dirty="0" err="1">
                <a:solidFill>
                  <a:srgbClr val="7030A0"/>
                </a:solidFill>
              </a:rPr>
              <a:t>метапредметных</a:t>
            </a:r>
            <a:r>
              <a:rPr lang="ru-RU" sz="3200" b="1" dirty="0">
                <a:solidFill>
                  <a:srgbClr val="7030A0"/>
                </a:solidFill>
              </a:rPr>
              <a:t> результатов внеурочной </a:t>
            </a:r>
            <a:r>
              <a:rPr lang="ru-RU" sz="3200" b="1" dirty="0" smtClean="0">
                <a:solidFill>
                  <a:srgbClr val="7030A0"/>
                </a:solidFill>
              </a:rPr>
              <a:t>деятельности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/>
          <a:lstStyle/>
          <a:p>
            <a:r>
              <a:rPr lang="ru-RU" sz="2800" dirty="0">
                <a:solidFill>
                  <a:srgbClr val="C00000"/>
                </a:solidFill>
              </a:rPr>
              <a:t>Личностные результаты не подлежат итоговой </a:t>
            </a:r>
            <a:r>
              <a:rPr lang="ru-RU" sz="2800" dirty="0" smtClean="0">
                <a:solidFill>
                  <a:srgbClr val="C00000"/>
                </a:solidFill>
              </a:rPr>
              <a:t>оценке.</a:t>
            </a:r>
          </a:p>
          <a:p>
            <a:r>
              <a:rPr lang="ru-RU" sz="2800" dirty="0" smtClean="0"/>
              <a:t> </a:t>
            </a:r>
            <a:r>
              <a:rPr lang="ru-RU" sz="2800" dirty="0">
                <a:solidFill>
                  <a:srgbClr val="C00000"/>
                </a:solidFill>
              </a:rPr>
              <a:t>Оценка </a:t>
            </a:r>
            <a:r>
              <a:rPr lang="ru-RU" sz="2800" dirty="0" err="1">
                <a:solidFill>
                  <a:srgbClr val="C00000"/>
                </a:solidFill>
              </a:rPr>
              <a:t>метапредметных</a:t>
            </a:r>
            <a:r>
              <a:rPr lang="ru-RU" sz="2800" dirty="0">
                <a:solidFill>
                  <a:srgbClr val="C00000"/>
                </a:solidFill>
              </a:rPr>
              <a:t> результатов</a:t>
            </a:r>
            <a:r>
              <a:rPr lang="ru-RU" sz="2800" dirty="0"/>
              <a:t> </a:t>
            </a:r>
            <a:r>
              <a:rPr lang="ru-RU" sz="2800" dirty="0" smtClean="0"/>
              <a:t> </a:t>
            </a:r>
            <a:r>
              <a:rPr lang="ru-RU" sz="2800" dirty="0">
                <a:solidFill>
                  <a:srgbClr val="C00000"/>
                </a:solidFill>
              </a:rPr>
              <a:t>с </a:t>
            </a:r>
            <a:r>
              <a:rPr lang="ru-RU" sz="2800" dirty="0" smtClean="0">
                <a:solidFill>
                  <a:srgbClr val="C00000"/>
                </a:solidFill>
              </a:rPr>
              <a:t>использованием:</a:t>
            </a:r>
          </a:p>
          <a:p>
            <a:pPr marL="0" indent="0">
              <a:buNone/>
            </a:pPr>
            <a:r>
              <a:rPr lang="ru-RU" sz="2400" dirty="0" smtClean="0"/>
              <a:t>-    комплексных </a:t>
            </a:r>
            <a:r>
              <a:rPr lang="ru-RU" sz="2400" dirty="0"/>
              <a:t>заданий на основе единого </a:t>
            </a:r>
            <a:r>
              <a:rPr lang="ru-RU" sz="2400" dirty="0" smtClean="0"/>
              <a:t>текста,</a:t>
            </a:r>
          </a:p>
          <a:p>
            <a:pPr>
              <a:buFontTx/>
              <a:buChar char="-"/>
            </a:pPr>
            <a:r>
              <a:rPr lang="ru-RU" sz="2400" dirty="0" smtClean="0"/>
              <a:t>практических задач,</a:t>
            </a:r>
          </a:p>
          <a:p>
            <a:pPr>
              <a:buFontTx/>
              <a:buChar char="-"/>
            </a:pPr>
            <a:r>
              <a:rPr lang="ru-RU" sz="2400" dirty="0"/>
              <a:t>проверочных </a:t>
            </a:r>
            <a:r>
              <a:rPr lang="ru-RU" sz="2400" dirty="0" err="1"/>
              <a:t>межпредметных</a:t>
            </a:r>
            <a:r>
              <a:rPr lang="ru-RU" sz="2400" dirty="0"/>
              <a:t> </a:t>
            </a:r>
            <a:r>
              <a:rPr lang="ru-RU" sz="2400" dirty="0" smtClean="0"/>
              <a:t>заданий,</a:t>
            </a:r>
          </a:p>
          <a:p>
            <a:r>
              <a:rPr lang="ru-RU" sz="2400" dirty="0"/>
              <a:t>Без выставления отметки (баллы, портфолио, личностные характеристики, описание индивидуального </a:t>
            </a:r>
            <a:r>
              <a:rPr lang="ru-RU" sz="2400" dirty="0" smtClean="0"/>
              <a:t>прогресса…</a:t>
            </a:r>
            <a:r>
              <a:rPr lang="en-US" sz="2400" dirty="0" smtClean="0"/>
              <a:t>)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Могут использоваться оценочные листы, листы наблюдений, анкетирование</a:t>
            </a:r>
            <a:endParaRPr lang="ru-RU" sz="2400" dirty="0" smtClean="0"/>
          </a:p>
          <a:p>
            <a:pPr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2346183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7030A0"/>
                </a:solidFill>
              </a:rPr>
              <a:t>Почему необходимо проводить диагностику предпочтений детей и </a:t>
            </a:r>
            <a:r>
              <a:rPr lang="ru-RU" sz="3600" b="1" dirty="0" smtClean="0">
                <a:solidFill>
                  <a:srgbClr val="7030A0"/>
                </a:solidFill>
              </a:rPr>
              <a:t>родителей?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853136"/>
          </a:xfrm>
        </p:spPr>
        <p:txBody>
          <a:bodyPr/>
          <a:lstStyle/>
          <a:p>
            <a:pPr marL="0" indent="0">
              <a:buNone/>
            </a:pPr>
            <a:r>
              <a:rPr lang="ru-RU" sz="2200" dirty="0">
                <a:solidFill>
                  <a:srgbClr val="C00000"/>
                </a:solidFill>
              </a:rPr>
              <a:t>Аргументы в пользу необходимости изучения интересов, потребностей детей и </a:t>
            </a:r>
            <a:r>
              <a:rPr lang="ru-RU" sz="2200" dirty="0" smtClean="0">
                <a:solidFill>
                  <a:srgbClr val="C00000"/>
                </a:solidFill>
              </a:rPr>
              <a:t>родителей:</a:t>
            </a:r>
          </a:p>
          <a:p>
            <a:r>
              <a:rPr lang="ru-RU" sz="2200" dirty="0" err="1"/>
              <a:t>внеурочка</a:t>
            </a:r>
            <a:r>
              <a:rPr lang="ru-RU" sz="2200" dirty="0"/>
              <a:t> строится на интересах детей, имеется возможность учитывать потребности обучающихся и членов их </a:t>
            </a:r>
            <a:r>
              <a:rPr lang="ru-RU" sz="2200" dirty="0" smtClean="0"/>
              <a:t> семей,</a:t>
            </a:r>
          </a:p>
          <a:p>
            <a:r>
              <a:rPr lang="ru-RU" sz="2200" dirty="0"/>
              <a:t>предусматривается добровольность выбора, активность и самодеятельность </a:t>
            </a:r>
            <a:r>
              <a:rPr lang="ru-RU" sz="2200" dirty="0" smtClean="0"/>
              <a:t>детей,</a:t>
            </a:r>
          </a:p>
          <a:p>
            <a:r>
              <a:rPr lang="ru-RU" sz="2200" dirty="0"/>
              <a:t>психологическая атмосфера на занятиях внеурочной деятельности носит неформальный, вариативным </a:t>
            </a:r>
            <a:r>
              <a:rPr lang="ru-RU" sz="2200" dirty="0" smtClean="0"/>
              <a:t>характер,</a:t>
            </a:r>
          </a:p>
          <a:p>
            <a:r>
              <a:rPr lang="ru-RU" sz="2200" dirty="0"/>
              <a:t>допускается переход учащихся из одной группы в </a:t>
            </a:r>
            <a:r>
              <a:rPr lang="ru-RU" sz="2200" dirty="0" smtClean="0"/>
              <a:t>другую,</a:t>
            </a:r>
          </a:p>
          <a:p>
            <a:r>
              <a:rPr lang="ru-RU" sz="2200" dirty="0"/>
              <a:t>быстрое реагирование на изменение родительского и ученического </a:t>
            </a:r>
            <a:r>
              <a:rPr lang="ru-RU" sz="2200" dirty="0" smtClean="0"/>
              <a:t>заказ.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Результаты диагностики влияют на корректировку плана и программ курсов внеурочной деятельности</a:t>
            </a:r>
            <a:endParaRPr lang="ru-RU" sz="2200" dirty="0" smtClean="0">
              <a:solidFill>
                <a:srgbClr val="C00000"/>
              </a:solidFill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611433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640960" cy="2592288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solidFill>
                  <a:srgbClr val="7030A0"/>
                </a:solidFill>
                <a:effectLst/>
              </a:rPr>
              <a:t/>
            </a:r>
            <a:br>
              <a:rPr lang="ru-RU" altLang="ru-RU" sz="3600" b="1" dirty="0" smtClean="0">
                <a:solidFill>
                  <a:srgbClr val="7030A0"/>
                </a:solidFill>
                <a:effectLst/>
              </a:rPr>
            </a:br>
            <a:r>
              <a:rPr lang="ru-RU" altLang="ru-RU" sz="3600" b="1" dirty="0" smtClean="0">
                <a:solidFill>
                  <a:srgbClr val="7030A0"/>
                </a:solidFill>
                <a:effectLst/>
              </a:rPr>
              <a:t>Согласно требованиям ФГОС любые выбранные образовательным учреждением формы  ВУД должны быть отражены:</a:t>
            </a:r>
            <a:r>
              <a:rPr lang="ru-RU" altLang="ru-RU" sz="3600" b="1" dirty="0" smtClean="0">
                <a:solidFill>
                  <a:srgbClr val="7030A0"/>
                </a:solidFill>
              </a:rPr>
              <a:t/>
            </a:r>
            <a:br>
              <a:rPr lang="ru-RU" altLang="ru-RU" sz="3600" b="1" dirty="0" smtClean="0">
                <a:solidFill>
                  <a:srgbClr val="7030A0"/>
                </a:solidFill>
              </a:rPr>
            </a:br>
            <a:endParaRPr lang="ru-RU" altLang="ru-RU" sz="3600" b="1" dirty="0" smtClean="0">
              <a:solidFill>
                <a:srgbClr val="7030A0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0928"/>
            <a:ext cx="8229600" cy="3201219"/>
          </a:xfrm>
        </p:spPr>
        <p:txBody>
          <a:bodyPr/>
          <a:lstStyle/>
          <a:p>
            <a:r>
              <a:rPr lang="ru-RU" altLang="ru-RU" dirty="0" smtClean="0">
                <a:effectLst/>
              </a:rPr>
              <a:t>в плане внеурочной деятельности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dirty="0" smtClean="0">
                <a:effectLst/>
              </a:rPr>
              <a:t>•в рабочих программах внеурочной деятельности;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dirty="0" smtClean="0">
                <a:effectLst/>
              </a:rPr>
              <a:t>• в расписании внеурочной деятельности;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dirty="0" smtClean="0">
                <a:effectLst/>
              </a:rPr>
              <a:t>• в журналах учета внеурочной деятельности </a:t>
            </a:r>
          </a:p>
        </p:txBody>
      </p:sp>
    </p:spTree>
    <p:extLst>
      <p:ext uri="{BB962C8B-B14F-4D97-AF65-F5344CB8AC3E}">
        <p14:creationId xmlns:p14="http://schemas.microsoft.com/office/powerpoint/2010/main" xmlns="" val="1967399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7030A0"/>
                </a:solidFill>
              </a:rPr>
              <a:t>Кадровое </a:t>
            </a:r>
            <a:r>
              <a:rPr lang="ru-RU" sz="3600" b="1" dirty="0">
                <a:solidFill>
                  <a:srgbClr val="7030A0"/>
                </a:solidFill>
              </a:rPr>
              <a:t>обеспечение внеурочной деятельности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В организации внеурочной деятельности могут принимать участие участники образовательных отношений, соответствующей квалификации: заместители директора, педагоги дополнительного образования; учителя-предметники; классные руководители; воспитатели; педагоги-организаторы, психологи, логопеды, педагоги-библиотекари и т.д.</a:t>
            </a:r>
          </a:p>
          <a:p>
            <a:r>
              <a:rPr lang="ru-RU" sz="2400" dirty="0"/>
              <a:t>Объем (часы) реализуемой рабочей программы внеурочной деятельности входит в учебную (аудиторную) нагрузку педагогического работника</a:t>
            </a:r>
          </a:p>
        </p:txBody>
      </p:sp>
    </p:spTree>
    <p:extLst>
      <p:ext uri="{BB962C8B-B14F-4D97-AF65-F5344CB8AC3E}">
        <p14:creationId xmlns:p14="http://schemas.microsoft.com/office/powerpoint/2010/main" xmlns="" val="257074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План ВУД для 10-11 классов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856984" cy="6048672"/>
          </a:xfrm>
        </p:spPr>
        <p:txBody>
          <a:bodyPr/>
          <a:lstStyle/>
          <a:p>
            <a:r>
              <a:rPr lang="ru-RU" sz="2000" dirty="0" smtClean="0"/>
              <a:t> Можно реализовать </a:t>
            </a:r>
            <a:r>
              <a:rPr lang="ru-RU" sz="2000" dirty="0"/>
              <a:t>внеурочную деятельность по пяти профилям обучения, если такое решение примут родители и ученики вашей школы. </a:t>
            </a:r>
            <a:r>
              <a:rPr lang="ru-RU" sz="2000" dirty="0" smtClean="0"/>
              <a:t>Сохранить </a:t>
            </a:r>
            <a:r>
              <a:rPr lang="ru-RU" sz="2000" dirty="0"/>
              <a:t>данные опроса как приложение к ООП, потому что во время </a:t>
            </a:r>
            <a:r>
              <a:rPr lang="ru-RU" sz="2000" dirty="0" smtClean="0"/>
              <a:t>контроля </a:t>
            </a:r>
            <a:r>
              <a:rPr lang="ru-RU" sz="2000" dirty="0"/>
              <a:t>качества образования </a:t>
            </a:r>
            <a:r>
              <a:rPr lang="ru-RU" sz="2000" dirty="0" smtClean="0"/>
              <a:t>могут </a:t>
            </a:r>
            <a:r>
              <a:rPr lang="ru-RU" sz="2000" dirty="0"/>
              <a:t>проверить документы, подтверждающие выбор профильной направленности внеурочной деятельности. </a:t>
            </a:r>
          </a:p>
          <a:p>
            <a:r>
              <a:rPr lang="ru-RU" sz="2000" dirty="0"/>
              <a:t>В плане внеурочной деятельности обязательно </a:t>
            </a:r>
            <a:r>
              <a:rPr lang="ru-RU" sz="2000" dirty="0" smtClean="0">
                <a:solidFill>
                  <a:srgbClr val="C00000"/>
                </a:solidFill>
              </a:rPr>
              <a:t>предусматривают два </a:t>
            </a:r>
            <a:r>
              <a:rPr lang="ru-RU" sz="2000" dirty="0">
                <a:solidFill>
                  <a:srgbClr val="C00000"/>
                </a:solidFill>
              </a:rPr>
              <a:t>компонента</a:t>
            </a:r>
            <a:r>
              <a:rPr lang="ru-RU" sz="2000" dirty="0"/>
              <a:t> (п. III примерной ООП среднего общего образования). </a:t>
            </a:r>
            <a:r>
              <a:rPr lang="ru-RU" sz="2000" dirty="0">
                <a:solidFill>
                  <a:srgbClr val="C00000"/>
                </a:solidFill>
              </a:rPr>
              <a:t>Первый компонент – инвариантный</a:t>
            </a:r>
            <a:r>
              <a:rPr lang="ru-RU" sz="2000" dirty="0"/>
              <a:t>, который включает работу ученических сообществ в форме клубных встреч, участие школьников в делах классного ученического коллектива и в общих коллективных делах. </a:t>
            </a:r>
            <a:r>
              <a:rPr lang="ru-RU" sz="2000" dirty="0">
                <a:solidFill>
                  <a:srgbClr val="C00000"/>
                </a:solidFill>
              </a:rPr>
              <a:t>Еще инвариантный компонент содержит ежемесячные учебные собрания по проблемам образовательной деятельности. </a:t>
            </a:r>
          </a:p>
          <a:p>
            <a:r>
              <a:rPr lang="ru-RU" sz="2000" dirty="0">
                <a:solidFill>
                  <a:srgbClr val="C00000"/>
                </a:solidFill>
              </a:rPr>
              <a:t>Второй компонент – вариативный. </a:t>
            </a:r>
            <a:r>
              <a:rPr lang="ru-RU" sz="2000" dirty="0" smtClean="0"/>
              <a:t>Прописать </a:t>
            </a:r>
            <a:r>
              <a:rPr lang="ru-RU" sz="2000" dirty="0"/>
              <a:t>его по отдельным профилям обучения. Например, чтобы реализовать естественно-научный профиль, педагоги </a:t>
            </a:r>
            <a:r>
              <a:rPr lang="ru-RU" sz="2000" dirty="0" smtClean="0"/>
              <a:t>школы </a:t>
            </a:r>
            <a:r>
              <a:rPr lang="ru-RU" sz="2000" dirty="0"/>
              <a:t>организуют экскурсии в естественно-научные музеи, зоопарки, </a:t>
            </a:r>
            <a:r>
              <a:rPr lang="ru-RU" sz="2000" dirty="0" err="1"/>
              <a:t>биопарки</a:t>
            </a:r>
            <a:r>
              <a:rPr lang="ru-RU" sz="2000" dirty="0"/>
              <a:t>, аквариумы, заповедники, национальные парки. Для гуманитарного профиля учителя планируют для школьников поездки в литературные, исторические музеи, усадьбы известных деятелей культуры и искусства.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89934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7030A0"/>
                </a:solidFill>
              </a:rPr>
              <a:t>Предложения для средней школы </a:t>
            </a:r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(</a:t>
            </a:r>
            <a:r>
              <a:rPr lang="ru-RU" sz="3600" b="1" dirty="0">
                <a:solidFill>
                  <a:srgbClr val="7030A0"/>
                </a:solidFill>
              </a:rPr>
              <a:t>из ООП </a:t>
            </a:r>
            <a:r>
              <a:rPr lang="ru-RU" sz="3600" b="1" dirty="0" smtClean="0">
                <a:solidFill>
                  <a:srgbClr val="7030A0"/>
                </a:solidFill>
              </a:rPr>
              <a:t>СОО)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Внеурочная деятельность предусматривает реализацию следующих </a:t>
            </a:r>
            <a:r>
              <a:rPr lang="ru-RU" dirty="0" smtClean="0">
                <a:solidFill>
                  <a:srgbClr val="C00000"/>
                </a:solidFill>
              </a:rPr>
              <a:t>трех направлений:</a:t>
            </a:r>
          </a:p>
          <a:p>
            <a:r>
              <a:rPr lang="ru-RU" dirty="0"/>
              <a:t>жизнь ученических </a:t>
            </a:r>
            <a:r>
              <a:rPr lang="ru-RU" dirty="0" smtClean="0"/>
              <a:t>сообществ</a:t>
            </a:r>
          </a:p>
          <a:p>
            <a:r>
              <a:rPr lang="ru-RU" dirty="0"/>
              <a:t>внеурочная деятельность по предметам школьной </a:t>
            </a:r>
            <a:r>
              <a:rPr lang="ru-RU" dirty="0" smtClean="0"/>
              <a:t>программы</a:t>
            </a:r>
          </a:p>
          <a:p>
            <a:r>
              <a:rPr lang="ru-RU" dirty="0"/>
              <a:t>воспитательные мероприятия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8869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178" y="188640"/>
            <a:ext cx="8229600" cy="850106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solidFill>
                  <a:srgbClr val="7030A0"/>
                </a:solidFill>
              </a:rPr>
              <a:t>Работа </a:t>
            </a:r>
            <a:r>
              <a:rPr lang="ru-RU" sz="4000" b="1" dirty="0">
                <a:solidFill>
                  <a:srgbClr val="7030A0"/>
                </a:solidFill>
              </a:rPr>
              <a:t>ученических сообществ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42458"/>
            <a:ext cx="8568952" cy="5382886"/>
          </a:xfrm>
        </p:spPr>
        <p:txBody>
          <a:bodyPr/>
          <a:lstStyle/>
          <a:p>
            <a:r>
              <a:rPr lang="ru-RU" sz="2400" dirty="0"/>
              <a:t>Деятельность сообществ организуйте в трех </a:t>
            </a:r>
            <a:r>
              <a:rPr lang="ru-RU" sz="2400" dirty="0" smtClean="0"/>
              <a:t>форматах.        </a:t>
            </a:r>
            <a:r>
              <a:rPr lang="ru-RU" sz="2400" dirty="0" smtClean="0">
                <a:solidFill>
                  <a:srgbClr val="C00000"/>
                </a:solidFill>
              </a:rPr>
              <a:t>Во-первых</a:t>
            </a:r>
            <a:r>
              <a:rPr lang="ru-RU" sz="2400" dirty="0">
                <a:solidFill>
                  <a:srgbClr val="C00000"/>
                </a:solidFill>
              </a:rPr>
              <a:t>, «Фестиваль фестивалей» </a:t>
            </a:r>
            <a:r>
              <a:rPr lang="ru-RU" sz="2400" dirty="0"/>
              <a:t>– годовой цикл из 3–4 фестивалей, которые включают представления, дискуссии, выставки. </a:t>
            </a:r>
          </a:p>
          <a:p>
            <a:r>
              <a:rPr lang="ru-RU" sz="2400" dirty="0">
                <a:solidFill>
                  <a:srgbClr val="C00000"/>
                </a:solidFill>
              </a:rPr>
              <a:t>Во-вторых, «Клубный путь»</a:t>
            </a:r>
            <a:r>
              <a:rPr lang="ru-RU" sz="2400" dirty="0"/>
              <a:t> – полугодовой цикл мероприятий для клубов школы: </a:t>
            </a:r>
            <a:r>
              <a:rPr lang="ru-RU" sz="2400" dirty="0" err="1"/>
              <a:t>блогеров</a:t>
            </a:r>
            <a:r>
              <a:rPr lang="ru-RU" sz="2400" dirty="0"/>
              <a:t>, театральной или художественной студии, школы шоуменов и др. </a:t>
            </a:r>
          </a:p>
          <a:p>
            <a:r>
              <a:rPr lang="ru-RU" sz="2400" dirty="0">
                <a:solidFill>
                  <a:srgbClr val="C00000"/>
                </a:solidFill>
              </a:rPr>
              <a:t>В-третьих, «Демократический проект». </a:t>
            </a:r>
            <a:r>
              <a:rPr lang="ru-RU" sz="2400" dirty="0"/>
              <a:t>Ученики организуют предвыборную кампанию, чтобы придумать план коллективной деятельности на полгода. Проекты проходят экспертизу у сверстников, педагогов, родителей. Выигрывает инициативная группа с проектом, который набрал большинство голосов. Затем его реализуют и подводят итоги.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5126368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944" y="260648"/>
            <a:ext cx="7776864" cy="914400"/>
          </a:xfrm>
        </p:spPr>
        <p:txBody>
          <a:bodyPr/>
          <a:lstStyle/>
          <a:p>
            <a:pPr eaLnBrk="1" hangingPunct="1"/>
            <a:r>
              <a:rPr lang="ru-RU" altLang="ru-RU" sz="3600" dirty="0" smtClean="0">
                <a:effectLst/>
              </a:rPr>
              <a:t/>
            </a:r>
            <a:br>
              <a:rPr lang="ru-RU" altLang="ru-RU" sz="3600" dirty="0" smtClean="0">
                <a:effectLst/>
              </a:rPr>
            </a:br>
            <a:r>
              <a:rPr lang="ru-RU" altLang="ru-RU" sz="3600" b="1" dirty="0" smtClean="0">
                <a:solidFill>
                  <a:srgbClr val="7030A0"/>
                </a:solidFill>
                <a:effectLst/>
              </a:rPr>
              <a:t>Оценка результатов внеурочной       </a:t>
            </a:r>
            <a:br>
              <a:rPr lang="ru-RU" altLang="ru-RU" sz="3600" b="1" dirty="0" smtClean="0">
                <a:solidFill>
                  <a:srgbClr val="7030A0"/>
                </a:solidFill>
                <a:effectLst/>
              </a:rPr>
            </a:br>
            <a:r>
              <a:rPr lang="ru-RU" altLang="ru-RU" sz="3600" b="1" dirty="0" smtClean="0">
                <a:solidFill>
                  <a:srgbClr val="7030A0"/>
                </a:solidFill>
                <a:effectLst/>
              </a:rPr>
              <a:t>деятельности</a:t>
            </a:r>
            <a:r>
              <a:rPr lang="ru-RU" altLang="ru-RU" sz="3600" b="1" dirty="0" smtClean="0">
                <a:solidFill>
                  <a:srgbClr val="7030A0"/>
                </a:solidFill>
              </a:rPr>
              <a:t/>
            </a:r>
            <a:br>
              <a:rPr lang="ru-RU" altLang="ru-RU" sz="3600" b="1" dirty="0" smtClean="0">
                <a:solidFill>
                  <a:srgbClr val="7030A0"/>
                </a:solidFill>
              </a:rPr>
            </a:br>
            <a:endParaRPr lang="ru-RU" altLang="ru-RU" sz="3600" b="1" dirty="0" smtClean="0">
              <a:solidFill>
                <a:srgbClr val="7030A0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12776"/>
            <a:ext cx="8299648" cy="504056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400" dirty="0" smtClean="0"/>
              <a:t> </a:t>
            </a:r>
            <a:r>
              <a:rPr lang="ru-RU" altLang="ru-RU" sz="2000" dirty="0" smtClean="0">
                <a:effectLst/>
              </a:rPr>
              <a:t>Оценку внеурочной деятельности следует осуществлять комплексно, по нескольким параметрам: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solidFill>
                  <a:srgbClr val="C00000"/>
                </a:solidFill>
                <a:effectLst/>
              </a:rPr>
              <a:t>1. Анализ общего состояния внеурочной деятельности</a:t>
            </a:r>
            <a:r>
              <a:rPr lang="ru-RU" altLang="ru-RU" sz="2000" b="1" dirty="0" smtClean="0">
                <a:effectLst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 smtClean="0">
                <a:effectLst/>
              </a:rPr>
              <a:t>•включенность учащихся  в систему внеурочной деятельности;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 smtClean="0">
                <a:effectLst/>
              </a:rPr>
              <a:t>•ресурсная обеспеченность процесса функционирования </a:t>
            </a:r>
            <a:r>
              <a:rPr lang="en-US" altLang="ru-RU" sz="2000" dirty="0" smtClean="0">
                <a:effectLst/>
              </a:rPr>
              <a:t> </a:t>
            </a:r>
            <a:r>
              <a:rPr lang="ru-RU" altLang="ru-RU" sz="2000" dirty="0" smtClean="0">
                <a:effectLst/>
              </a:rPr>
              <a:t>системы внеурочной деятельности учащихся.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effectLst/>
              </a:rPr>
              <a:t>2</a:t>
            </a:r>
            <a:r>
              <a:rPr lang="ru-RU" altLang="ru-RU" sz="2000" b="1" dirty="0" smtClean="0">
                <a:solidFill>
                  <a:srgbClr val="C00000"/>
                </a:solidFill>
                <a:effectLst/>
              </a:rPr>
              <a:t>. Эффективность внеурочной деятельности</a:t>
            </a:r>
            <a:r>
              <a:rPr lang="ru-RU" altLang="ru-RU" sz="2000" b="1" dirty="0" smtClean="0">
                <a:effectLst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 smtClean="0">
                <a:effectLst/>
              </a:rPr>
              <a:t>•личность школьника </a:t>
            </a:r>
            <a:endParaRPr lang="en-US" altLang="ru-RU" sz="2000" dirty="0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 smtClean="0">
                <a:effectLst/>
              </a:rPr>
              <a:t>•детский коллектив;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 smtClean="0">
                <a:effectLst/>
              </a:rPr>
              <a:t>•профессиональная позиция педагога.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solidFill>
                  <a:srgbClr val="C00000"/>
                </a:solidFill>
                <a:effectLst/>
              </a:rPr>
              <a:t>3. Продуктивность внеурочной деятельности</a:t>
            </a:r>
            <a:r>
              <a:rPr lang="ru-RU" altLang="ru-RU" sz="2000" b="1" dirty="0" smtClean="0">
                <a:effectLst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 smtClean="0">
                <a:effectLst/>
              </a:rPr>
              <a:t>•уровень достижения ожидаемых результатов;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 smtClean="0">
                <a:effectLst/>
              </a:rPr>
              <a:t>•достижения учащихся в выбранных видах внеурочной </a:t>
            </a:r>
            <a:r>
              <a:rPr lang="en-US" altLang="ru-RU" sz="2000" dirty="0" smtClean="0">
                <a:effectLst/>
              </a:rPr>
              <a:t>  </a:t>
            </a:r>
            <a:r>
              <a:rPr lang="ru-RU" altLang="ru-RU" sz="2000" dirty="0" smtClean="0">
                <a:effectLst/>
              </a:rPr>
              <a:t> деятельности;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 smtClean="0">
                <a:effectLst/>
              </a:rPr>
              <a:t>•рост мотивации к внеурочной деятельности.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solidFill>
                  <a:srgbClr val="C00000"/>
                </a:solidFill>
                <a:effectLst/>
              </a:rPr>
              <a:t>4. Удовлетворенность участников деятельности ее </a:t>
            </a:r>
            <a:r>
              <a:rPr lang="en-US" altLang="ru-RU" sz="2000" b="1" dirty="0" smtClean="0">
                <a:solidFill>
                  <a:srgbClr val="C00000"/>
                </a:solidFill>
                <a:effectLst/>
              </a:rPr>
              <a:t>   </a:t>
            </a:r>
            <a:r>
              <a:rPr lang="ru-RU" altLang="ru-RU" sz="2000" b="1" dirty="0" smtClean="0">
                <a:solidFill>
                  <a:srgbClr val="C00000"/>
                </a:solidFill>
                <a:effectLst/>
              </a:rPr>
              <a:t>организацией</a:t>
            </a:r>
            <a:r>
              <a:rPr lang="ru-RU" altLang="ru-RU" sz="2000" b="1" smtClean="0">
                <a:solidFill>
                  <a:srgbClr val="C00000"/>
                </a:solidFill>
                <a:effectLst/>
              </a:rPr>
              <a:t> и результатами</a:t>
            </a:r>
            <a:r>
              <a:rPr lang="ru-RU" altLang="ru-RU" sz="2000" b="1" dirty="0" smtClean="0">
                <a:solidFill>
                  <a:srgbClr val="C00000"/>
                </a:solidFill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78845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Понятие внеурочной деятельности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/>
          <a:lstStyle/>
          <a:p>
            <a:r>
              <a:rPr lang="ru-RU" sz="2400" dirty="0">
                <a:solidFill>
                  <a:srgbClr val="C00000"/>
                </a:solidFill>
              </a:rPr>
              <a:t>Под внеурочной деятельностью </a:t>
            </a:r>
            <a:r>
              <a:rPr lang="ru-RU" sz="2400" dirty="0"/>
              <a:t>следует понимать образовательную деятельность, направленную на достижение планируемых результатов освоения основных образовательных программ (личностных, </a:t>
            </a:r>
            <a:r>
              <a:rPr lang="ru-RU" sz="2400" dirty="0" err="1"/>
              <a:t>метапредметных</a:t>
            </a:r>
            <a:r>
              <a:rPr lang="ru-RU" sz="2400" dirty="0"/>
              <a:t> и предметных), осуществляемую в формах, отличных от урочной</a:t>
            </a:r>
            <a:r>
              <a:rPr lang="ru-RU" sz="2400" dirty="0" smtClean="0"/>
              <a:t>.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Понятие</a:t>
            </a:r>
            <a:r>
              <a:rPr lang="ru-RU" sz="2400" dirty="0"/>
              <a:t>, объединяющее все виды деятельности школьников (кроме учебной), в которых возможно и целесообразно решение задач их воспитания и социализации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Внеурочная деятельность является неотъемлемой и обязательной частью основной общеобразовательной программы</a:t>
            </a:r>
            <a:r>
              <a:rPr lang="ru-RU" sz="2800" dirty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914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Внеурочная деятельность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r>
              <a:rPr lang="ru-RU" sz="2400" dirty="0">
                <a:solidFill>
                  <a:srgbClr val="C00000"/>
                </a:solidFill>
              </a:rPr>
              <a:t>Внеурочная деятельность</a:t>
            </a:r>
            <a:r>
              <a:rPr lang="ru-RU" sz="2400" dirty="0"/>
              <a:t> — комплекс видов активности (кроме обучения), реализация которых способствует успешному освоению детьми основной образовательной программы — позволяет гарантировать достижение ряда задач, к числу которых относятся следующие:</a:t>
            </a:r>
          </a:p>
          <a:p>
            <a:r>
              <a:rPr lang="ru-RU" sz="2400" dirty="0"/>
              <a:t>оптимизация учебной нагрузки;</a:t>
            </a:r>
          </a:p>
          <a:p>
            <a:r>
              <a:rPr lang="ru-RU" sz="2400" dirty="0"/>
              <a:t>улучшение условий в ОУ для всестороннего, комплексного развития детей;</a:t>
            </a:r>
          </a:p>
          <a:p>
            <a:r>
              <a:rPr lang="ru-RU" sz="2400" dirty="0"/>
              <a:t>обеспечение подготовки подрастающего поколения к решению повседневных жизненных задач;</a:t>
            </a:r>
          </a:p>
          <a:p>
            <a:r>
              <a:rPr lang="ru-RU" sz="2400" dirty="0"/>
              <a:t>создание дополнительной базы знаний, необходимой для профессиональной и творческой самореализации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61813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Цель внеурочной деятельности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C00000"/>
                </a:solidFill>
              </a:rPr>
              <a:t>Целью внеурочной деятельности </a:t>
            </a:r>
            <a:r>
              <a:rPr lang="ru-RU" sz="2400" dirty="0"/>
              <a:t>является обеспечение достижения ребенком планируемых результатов освоения основной образовательной программы за счет расширения информационной, предметной, культурной среды, в которой происходит образовательная деятельность, повышения гибкости ее организации.</a:t>
            </a:r>
          </a:p>
          <a:p>
            <a:r>
              <a:rPr lang="ru-RU" sz="2400" dirty="0">
                <a:solidFill>
                  <a:srgbClr val="C00000"/>
                </a:solidFill>
              </a:rPr>
              <a:t>Внеурочная деятельность планируется и организуется </a:t>
            </a:r>
            <a:r>
              <a:rPr lang="ru-RU" sz="2400" dirty="0"/>
              <a:t>с учетом индивидуальных особенностей и потребностей ребенка, запросов семьи, культурных традиций, национальных и этнокультурных особенностей региона.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7795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12" name="Rectangle 28"/>
          <p:cNvSpPr>
            <a:spLocks noGrp="1" noChangeArrowheads="1"/>
          </p:cNvSpPr>
          <p:nvPr>
            <p:ph type="title"/>
          </p:nvPr>
        </p:nvSpPr>
        <p:spPr>
          <a:xfrm>
            <a:off x="530225" y="297082"/>
            <a:ext cx="8229600" cy="1128711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latin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sz="3200" b="1" kern="1200" dirty="0" smtClean="0">
                <a:solidFill>
                  <a:srgbClr val="7030A0"/>
                </a:solidFill>
              </a:rPr>
              <a:t>Сущность и основное  назначение внеурочной деятельности </a:t>
            </a:r>
            <a:r>
              <a:rPr lang="ru-RU" sz="2000" b="1" dirty="0" smtClean="0">
                <a:solidFill>
                  <a:srgbClr val="7030A0"/>
                </a:solidFill>
              </a:rPr>
              <a:t/>
            </a:r>
            <a:br>
              <a:rPr lang="ru-RU" sz="2000" b="1" dirty="0" smtClean="0">
                <a:solidFill>
                  <a:srgbClr val="7030A0"/>
                </a:solidFill>
              </a:rPr>
            </a:br>
            <a:endParaRPr lang="ru-RU" sz="2000" b="1" dirty="0" smtClean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1673" y="2055226"/>
            <a:ext cx="8072438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+mn-lt"/>
                <a:ea typeface="+mj-ea"/>
                <a:cs typeface="+mj-cs"/>
              </a:rPr>
              <a:t>создание  </a:t>
            </a:r>
            <a:r>
              <a:rPr lang="ru-RU" sz="2400" u="sng" dirty="0">
                <a:latin typeface="+mn-lt"/>
                <a:ea typeface="+mj-ea"/>
                <a:cs typeface="+mj-cs"/>
              </a:rPr>
              <a:t>дополнительных условий </a:t>
            </a:r>
            <a:r>
              <a:rPr lang="ru-RU" sz="2400" dirty="0">
                <a:latin typeface="+mn-lt"/>
                <a:ea typeface="+mj-ea"/>
                <a:cs typeface="+mj-cs"/>
              </a:rPr>
              <a:t>для развития интересов, склонностей, способностей школьников и разумной  организации  их свободного времени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4105225" y="1939350"/>
            <a:ext cx="428625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143125" y="5214938"/>
            <a:ext cx="45720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</a:rPr>
              <a:t>-</a:t>
            </a:r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400" b="1" dirty="0">
                <a:solidFill>
                  <a:srgbClr val="7030A0"/>
                </a:solidFill>
                <a:latin typeface="+mn-lt"/>
              </a:rPr>
              <a:t>профессиональное самоопределение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42938" y="3786188"/>
            <a:ext cx="2643187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</a:rPr>
              <a:t>- </a:t>
            </a:r>
            <a:r>
              <a:rPr lang="ru-RU" sz="2400" b="1" dirty="0">
                <a:solidFill>
                  <a:srgbClr val="7030A0"/>
                </a:solidFill>
                <a:latin typeface="+mn-lt"/>
              </a:rPr>
              <a:t>творческая самореализация ребенка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429250" y="3714750"/>
            <a:ext cx="2786063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  <a:latin typeface="+mn-lt"/>
              </a:rPr>
              <a:t>- социальное становление личности ребенка 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2428875" y="3429000"/>
            <a:ext cx="1573213" cy="3571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645025" y="3429000"/>
            <a:ext cx="1998663" cy="2857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465513" y="4321175"/>
            <a:ext cx="164306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9603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>
                <a:solidFill>
                  <a:srgbClr val="7030A0"/>
                </a:solidFill>
              </a:rPr>
              <a:t>Направления </a:t>
            </a:r>
            <a:r>
              <a:rPr lang="ru-RU" sz="4000" b="1" dirty="0">
                <a:solidFill>
                  <a:srgbClr val="7030A0"/>
                </a:solidFill>
              </a:rPr>
              <a:t>внеурочной деятельности:</a:t>
            </a:r>
            <a:r>
              <a:rPr lang="ru-RU" sz="4000" dirty="0">
                <a:solidFill>
                  <a:srgbClr val="7030A0"/>
                </a:solidFill>
              </a:rPr>
              <a:t/>
            </a:r>
            <a:br>
              <a:rPr lang="ru-RU" sz="4000" dirty="0">
                <a:solidFill>
                  <a:srgbClr val="7030A0"/>
                </a:solidFill>
              </a:rPr>
            </a:b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lvl="0"/>
            <a:r>
              <a:rPr lang="ru-RU" dirty="0"/>
              <a:t>Спортивно-оздоровительное</a:t>
            </a:r>
          </a:p>
          <a:p>
            <a:pPr lvl="0"/>
            <a:r>
              <a:rPr lang="ru-RU" dirty="0"/>
              <a:t>Духовно – нравственное</a:t>
            </a:r>
          </a:p>
          <a:p>
            <a:pPr lvl="0"/>
            <a:r>
              <a:rPr lang="ru-RU" dirty="0" err="1" smtClean="0"/>
              <a:t>Общеинтеллектуальное</a:t>
            </a:r>
            <a:endParaRPr lang="ru-RU" dirty="0"/>
          </a:p>
          <a:p>
            <a:pPr lvl="0"/>
            <a:r>
              <a:rPr lang="ru-RU" dirty="0"/>
              <a:t>Общекультурное</a:t>
            </a:r>
          </a:p>
          <a:p>
            <a:pPr lvl="0"/>
            <a:r>
              <a:rPr lang="ru-RU" dirty="0"/>
              <a:t>Социальное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8913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7030A0"/>
                </a:solidFill>
              </a:rPr>
              <a:t>Виды внеурочной деятельности:</a:t>
            </a:r>
            <a:r>
              <a:rPr lang="ru-RU" sz="4000" dirty="0">
                <a:solidFill>
                  <a:srgbClr val="7030A0"/>
                </a:solidFill>
              </a:rPr>
              <a:t/>
            </a:r>
            <a:br>
              <a:rPr lang="ru-RU" sz="4000" dirty="0">
                <a:solidFill>
                  <a:srgbClr val="7030A0"/>
                </a:solidFill>
              </a:rPr>
            </a:b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525963"/>
          </a:xfrm>
        </p:spPr>
        <p:txBody>
          <a:bodyPr/>
          <a:lstStyle/>
          <a:p>
            <a:pPr lvl="0"/>
            <a:r>
              <a:rPr lang="ru-RU" sz="2800" dirty="0"/>
              <a:t>Игровая деятельность</a:t>
            </a:r>
          </a:p>
          <a:p>
            <a:pPr lvl="0"/>
            <a:r>
              <a:rPr lang="ru-RU" sz="2800" dirty="0"/>
              <a:t>Познавательная деятельность</a:t>
            </a:r>
          </a:p>
          <a:p>
            <a:pPr lvl="0"/>
            <a:r>
              <a:rPr lang="ru-RU" sz="2800" dirty="0"/>
              <a:t>Проблемно – ценностное общение</a:t>
            </a:r>
          </a:p>
          <a:p>
            <a:pPr lvl="0"/>
            <a:r>
              <a:rPr lang="ru-RU" sz="2800" dirty="0"/>
              <a:t>Досугово – развлекательная деятельность</a:t>
            </a:r>
          </a:p>
          <a:p>
            <a:pPr lvl="0"/>
            <a:r>
              <a:rPr lang="ru-RU" sz="2800" dirty="0"/>
              <a:t>Художественное творчество</a:t>
            </a:r>
          </a:p>
          <a:p>
            <a:pPr lvl="0"/>
            <a:r>
              <a:rPr lang="ru-RU" sz="2800" dirty="0"/>
              <a:t>Социальное творчество</a:t>
            </a:r>
          </a:p>
          <a:p>
            <a:pPr lvl="0"/>
            <a:r>
              <a:rPr lang="ru-RU" sz="2800" dirty="0"/>
              <a:t>Трудовая деятельность</a:t>
            </a:r>
          </a:p>
          <a:p>
            <a:pPr lvl="0"/>
            <a:r>
              <a:rPr lang="ru-RU" sz="2800" dirty="0"/>
              <a:t>Спортивно-оздоровительная деятельность</a:t>
            </a:r>
          </a:p>
          <a:p>
            <a:pPr lvl="0"/>
            <a:r>
              <a:rPr lang="ru-RU" sz="2800" dirty="0"/>
              <a:t>Туристско-краеведческая деятельность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77430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 ВУД</Template>
  <TotalTime>788</TotalTime>
  <Words>1844</Words>
  <Application>Microsoft Office PowerPoint</Application>
  <PresentationFormat>Экран (4:3)</PresentationFormat>
  <Paragraphs>292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ИЗМЕНЕНИЯ во внеурочной деятельности</vt:lpstr>
      <vt:lpstr>Нормативные основы</vt:lpstr>
      <vt:lpstr>Обязаны ли ученики муниципальных и государственных школ РФ участвовать во внеурочной деятельности? </vt:lpstr>
      <vt:lpstr>Понятие внеурочной деятельности</vt:lpstr>
      <vt:lpstr>Внеурочная деятельность</vt:lpstr>
      <vt:lpstr>Цель внеурочной деятельности</vt:lpstr>
      <vt:lpstr>  Сущность и основное  назначение внеурочной деятельности  </vt:lpstr>
      <vt:lpstr> Направления внеурочной деятельности: </vt:lpstr>
      <vt:lpstr>Виды внеурочной деятельности: </vt:lpstr>
      <vt:lpstr>Формы внеурочной деятельности</vt:lpstr>
      <vt:lpstr>Формы внеурочной деятельности</vt:lpstr>
      <vt:lpstr>Пример плана внеурочной деятельности</vt:lpstr>
      <vt:lpstr>Слайд 13</vt:lpstr>
      <vt:lpstr>Какими могут быть варианты конструирования содержательного раздела программ ВУД</vt:lpstr>
      <vt:lpstr> Рабочие программы  внеурочной деятельности</vt:lpstr>
      <vt:lpstr>Рабочие программы должны содержать</vt:lpstr>
      <vt:lpstr>Максимальное количество часов ВУД</vt:lpstr>
      <vt:lpstr>В каком объеме реализуется внеурочная деятельность </vt:lpstr>
      <vt:lpstr>О наполняемости групп при внеурочной деятельности</vt:lpstr>
      <vt:lpstr> Реализация внеурочной деятельности в сетевой форме </vt:lpstr>
      <vt:lpstr>Реализация внеурочной деятельности в форме проектной деятельности</vt:lpstr>
      <vt:lpstr> Результаты выполнения проекта должны отражать: </vt:lpstr>
      <vt:lpstr>Реализации внеурочной деятельности в рамках ФГОС</vt:lpstr>
      <vt:lpstr>Какие модели организации внеурочной деятельности могут использоваться в школе</vt:lpstr>
      <vt:lpstr>Учет нагрузки ребенка во внеурочной деятельности</vt:lpstr>
      <vt:lpstr>Взаимосвязь содержания урочной и внеурочной деятельности при вариативности форм</vt:lpstr>
      <vt:lpstr>Результаты внеурочной деятельности</vt:lpstr>
      <vt:lpstr>Внеурочная деятельность позволяет</vt:lpstr>
      <vt:lpstr>Зачет результатов ВУД</vt:lpstr>
      <vt:lpstr>Почему необходимо оценивать полученные результаты внеурочной деятельности</vt:lpstr>
      <vt:lpstr>Особенности оценки личностных и метапредметных результатов внеурочной деятельности</vt:lpstr>
      <vt:lpstr>Почему необходимо проводить диагностику предпочтений детей и родителей?</vt:lpstr>
      <vt:lpstr> Согласно требованиям ФГОС любые выбранные образовательным учреждением формы  ВУД должны быть отражены: </vt:lpstr>
      <vt:lpstr> Кадровое обеспечение внеурочной деятельности </vt:lpstr>
      <vt:lpstr>План ВУД для 10-11 классов</vt:lpstr>
      <vt:lpstr>Предложения для средней школы  (из ООП СОО)</vt:lpstr>
      <vt:lpstr> Работа ученических сообществ </vt:lpstr>
      <vt:lpstr> Оценка результатов внеурочной        деятельности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должно измениться во внеурочной деятельности с сентября 2018 года</dc:title>
  <dc:creator>Варакина</dc:creator>
  <cp:lastModifiedBy>1</cp:lastModifiedBy>
  <cp:revision>65</cp:revision>
  <dcterms:created xsi:type="dcterms:W3CDTF">2018-12-18T11:13:59Z</dcterms:created>
  <dcterms:modified xsi:type="dcterms:W3CDTF">2019-01-09T09:32:01Z</dcterms:modified>
</cp:coreProperties>
</file>