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1" r:id="rId5"/>
    <p:sldId id="263" r:id="rId6"/>
    <p:sldId id="264" r:id="rId7"/>
    <p:sldId id="266" r:id="rId8"/>
    <p:sldId id="265" r:id="rId9"/>
    <p:sldId id="267" r:id="rId10"/>
    <p:sldId id="268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33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10" autoAdjust="0"/>
  </p:normalViewPr>
  <p:slideViewPr>
    <p:cSldViewPr>
      <p:cViewPr>
        <p:scale>
          <a:sx n="50" d="100"/>
          <a:sy n="50" d="100"/>
        </p:scale>
        <p:origin x="-7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553711378_spring-verdure_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МОЁ ЛЮБИМОЕ </a:t>
            </a:r>
            <a:b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КОМНАТНОЕ РАСТЕНИЕ</a:t>
            </a:r>
            <a:endParaRPr lang="ru-RU" sz="5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03648" y="5733256"/>
            <a:ext cx="7200800" cy="91095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3300"/>
                </a:solidFill>
              </a:rPr>
              <a:t>©Автор: </a:t>
            </a:r>
            <a:r>
              <a:rPr lang="ru-RU" sz="2400" b="1" dirty="0" err="1" smtClean="0">
                <a:solidFill>
                  <a:srgbClr val="003300"/>
                </a:solidFill>
              </a:rPr>
              <a:t>Хомченко</a:t>
            </a:r>
            <a:r>
              <a:rPr lang="ru-RU" sz="2400" b="1" dirty="0" smtClean="0">
                <a:solidFill>
                  <a:srgbClr val="003300"/>
                </a:solidFill>
              </a:rPr>
              <a:t> Анастасия, ученица 2 «А» класса МОУ </a:t>
            </a:r>
            <a:r>
              <a:rPr lang="ru-RU" sz="2400" b="1" dirty="0" err="1" smtClean="0">
                <a:solidFill>
                  <a:srgbClr val="003300"/>
                </a:solidFill>
              </a:rPr>
              <a:t>Ишненской</a:t>
            </a:r>
            <a:r>
              <a:rPr lang="ru-RU" sz="2400" b="1" dirty="0" smtClean="0">
                <a:solidFill>
                  <a:srgbClr val="003300"/>
                </a:solidFill>
              </a:rPr>
              <a:t> СОШ</a:t>
            </a:r>
            <a:endParaRPr lang="ru-RU" sz="24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oboik.ru_5057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68543" cy="710140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В качестве заключения 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196752"/>
            <a:ext cx="4536504" cy="489364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    Моё любимое комнатное растение очень поражает своим экзотическим видом, особенностями роста и жизни. </a:t>
            </a:r>
          </a:p>
          <a:p>
            <a:pPr algn="just"/>
            <a:r>
              <a:rPr lang="ru-RU" sz="2400" dirty="0" smtClean="0"/>
              <a:t>    У моих родственников эта зонтичная пальма обитает давно и имеет довольно внушительные размеры. </a:t>
            </a:r>
          </a:p>
          <a:p>
            <a:pPr algn="just"/>
            <a:r>
              <a:rPr lang="ru-RU" sz="2400" dirty="0" smtClean="0"/>
              <a:t>    Мне бы тоже хотелось, чтобы наш обитатель достиг таких высот, и я ему буду в этом помогать, ухаживая и лелея.</a:t>
            </a:r>
          </a:p>
          <a:p>
            <a:pPr algn="just"/>
            <a:endParaRPr lang="ru-RU" sz="2400" dirty="0" smtClean="0"/>
          </a:p>
        </p:txBody>
      </p:sp>
      <p:pic>
        <p:nvPicPr>
          <p:cNvPr id="7" name="Рисунок 6" descr="загруженно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1241376"/>
            <a:ext cx="3359276" cy="561662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depositphotos_4830977-stock-illustration-vector-for-nature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23528" y="476672"/>
            <a:ext cx="5544616" cy="1143000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CC3300"/>
                </a:solidFill>
              </a:rPr>
              <a:t>СПАСИБО ЗА ВНИМАНИЕ!!!</a:t>
            </a:r>
            <a:endParaRPr lang="ru-RU" sz="6000" b="1" dirty="0">
              <a:solidFill>
                <a:srgbClr val="CC3300"/>
              </a:solidFill>
            </a:endParaRPr>
          </a:p>
        </p:txBody>
      </p:sp>
      <p:pic>
        <p:nvPicPr>
          <p:cNvPr id="9" name="Рисунок 8" descr="20180309_1237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1988840"/>
            <a:ext cx="3219822" cy="4293096"/>
          </a:xfrm>
          <a:prstGeom prst="rect">
            <a:avLst/>
          </a:prstGeom>
          <a:ln w="38100" cmpd="tri">
            <a:solidFill>
              <a:srgbClr val="006600"/>
            </a:solidFill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oboik.ru_5057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68543" cy="710140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Давайте познакомимся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412776"/>
            <a:ext cx="47525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  Моё </a:t>
            </a:r>
            <a:r>
              <a:rPr lang="ru-RU" sz="2400" dirty="0" smtClean="0"/>
              <a:t>любимое комнатное растение называется Летняя пальма (</a:t>
            </a:r>
            <a:r>
              <a:rPr lang="ru-RU" sz="2400" dirty="0" err="1" smtClean="0"/>
              <a:t>Аморфофаллус</a:t>
            </a:r>
            <a:r>
              <a:rPr lang="ru-RU" sz="2400" dirty="0" smtClean="0"/>
              <a:t>).</a:t>
            </a:r>
          </a:p>
          <a:p>
            <a:pPr algn="just"/>
            <a:r>
              <a:rPr lang="ru-RU" sz="2400" dirty="0" smtClean="0"/>
              <a:t> Это </a:t>
            </a:r>
            <a:r>
              <a:rPr lang="ru-RU" sz="2400" dirty="0" smtClean="0"/>
              <a:t>листопадное короткоживущее растение, на стволе которого очень быстро вырастает всего одна сложная листовая пластина больших размеров, похожая на перистый зонт.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 smtClean="0"/>
              <a:t>  Наш</a:t>
            </a:r>
            <a:r>
              <a:rPr lang="ru-RU" sz="2400" dirty="0" smtClean="0"/>
              <a:t> </a:t>
            </a:r>
            <a:r>
              <a:rPr lang="ru-RU" sz="2400" dirty="0" smtClean="0"/>
              <a:t>«домашний обитатель» вызывает у меня огромный интерес, и я слежу за его ростом и помогаю маме ухаживать за ним.</a:t>
            </a:r>
            <a:endParaRPr lang="ru-RU" sz="2400" dirty="0"/>
          </a:p>
        </p:txBody>
      </p:sp>
      <p:pic>
        <p:nvPicPr>
          <p:cNvPr id="6" name="Рисунок 5" descr="20180309_1235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09574" y="1268760"/>
            <a:ext cx="3834426" cy="511256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oboik.ru_5057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68543" cy="710140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Происхождение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196752"/>
            <a:ext cx="8748464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    </a:t>
            </a:r>
            <a:r>
              <a:rPr lang="ru-RU" sz="2400" dirty="0" err="1" smtClean="0"/>
              <a:t>Аморфофаллус</a:t>
            </a:r>
            <a:r>
              <a:rPr lang="ru-RU" sz="2400" dirty="0" smtClean="0"/>
              <a:t> </a:t>
            </a:r>
            <a:r>
              <a:rPr lang="ru-RU" sz="2400" dirty="0" smtClean="0"/>
              <a:t>относится к семейству </a:t>
            </a:r>
            <a:r>
              <a:rPr lang="ru-RU" sz="2400" dirty="0" err="1" smtClean="0"/>
              <a:t>ароидные</a:t>
            </a:r>
            <a:r>
              <a:rPr lang="ru-RU" sz="2400" dirty="0" smtClean="0"/>
              <a:t>. Родом оно из тропических лесов Индокитая.</a:t>
            </a:r>
          </a:p>
          <a:p>
            <a:pPr algn="just"/>
            <a:r>
              <a:rPr lang="ru-RU" sz="2400" dirty="0" smtClean="0"/>
              <a:t>    Научное </a:t>
            </a:r>
            <a:r>
              <a:rPr lang="ru-RU" sz="2400" dirty="0" smtClean="0"/>
              <a:t>название растения состоит из двух греческих слов: «</a:t>
            </a:r>
            <a:r>
              <a:rPr lang="ru-RU" sz="2400" dirty="0" err="1" smtClean="0"/>
              <a:t>аморфо</a:t>
            </a:r>
            <a:r>
              <a:rPr lang="ru-RU" sz="2400" dirty="0" smtClean="0"/>
              <a:t>» означает «бесформенный» и «</a:t>
            </a:r>
            <a:r>
              <a:rPr lang="ru-RU" sz="2400" dirty="0" err="1" smtClean="0"/>
              <a:t>фаллус</a:t>
            </a:r>
            <a:r>
              <a:rPr lang="ru-RU" sz="2400" dirty="0" smtClean="0"/>
              <a:t>» – «отпрыск, побег». Названо оно так было из-за внешнего вида соцветия-початка.</a:t>
            </a:r>
          </a:p>
        </p:txBody>
      </p:sp>
      <p:pic>
        <p:nvPicPr>
          <p:cNvPr id="7" name="Рисунок 6" descr="8670480_a6d662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3" y="3717032"/>
            <a:ext cx="4187957" cy="3140968"/>
          </a:xfrm>
          <a:prstGeom prst="rect">
            <a:avLst/>
          </a:prstGeom>
        </p:spPr>
      </p:pic>
      <p:pic>
        <p:nvPicPr>
          <p:cNvPr id="9" name="Рисунок 8" descr="8617657_ab2c4d9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3759324"/>
            <a:ext cx="2324007" cy="309867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oboik.ru_5057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68543" cy="710140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Происхождение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052736"/>
            <a:ext cx="8748464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   В </a:t>
            </a:r>
            <a:r>
              <a:rPr lang="ru-RU" sz="2400" dirty="0" smtClean="0"/>
              <a:t>нашем доме Летняя пальма появилась задолго до моего рождения, около 15 лет назад. Это интересное растение совсем крохотных размеров подарила моей маме подруга.</a:t>
            </a:r>
          </a:p>
          <a:p>
            <a:pPr algn="just"/>
            <a:r>
              <a:rPr lang="ru-RU" sz="2400" dirty="0" smtClean="0"/>
              <a:t>  В </a:t>
            </a:r>
            <a:r>
              <a:rPr lang="ru-RU" sz="2400" dirty="0" smtClean="0"/>
              <a:t>народе оно имеет несколько популярных названий: «Змеиное дерево», «Луковичная пальма», «Китайский зонтик» и другие.</a:t>
            </a:r>
            <a:endParaRPr lang="ru-RU" sz="2400" dirty="0"/>
          </a:p>
        </p:txBody>
      </p:sp>
      <p:pic>
        <p:nvPicPr>
          <p:cNvPr id="8" name="Рисунок 7" descr="amorfofallus-rivera-1-75699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185592"/>
            <a:ext cx="2447398" cy="3672408"/>
          </a:xfrm>
          <a:prstGeom prst="rect">
            <a:avLst/>
          </a:prstGeom>
        </p:spPr>
      </p:pic>
      <p:pic>
        <p:nvPicPr>
          <p:cNvPr id="9" name="Рисунок 8" descr="konjacb-v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3174439"/>
            <a:ext cx="4909132" cy="368356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oboik.ru_5057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68543" cy="710140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Особенности произрастания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196752"/>
            <a:ext cx="8424936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  Летняя </a:t>
            </a:r>
            <a:r>
              <a:rPr lang="ru-RU" sz="2400" dirty="0" smtClean="0"/>
              <a:t>пальма – </a:t>
            </a:r>
            <a:r>
              <a:rPr lang="ru-RU" sz="2400" dirty="0" smtClean="0"/>
              <a:t>растение-эфемероид </a:t>
            </a:r>
            <a:r>
              <a:rPr lang="ru-RU" sz="2400" dirty="0" smtClean="0"/>
              <a:t>(</a:t>
            </a:r>
            <a:r>
              <a:rPr lang="ru-RU" sz="2400" dirty="0" smtClean="0"/>
              <a:t>короткоживущее), так </a:t>
            </a:r>
            <a:r>
              <a:rPr lang="ru-RU" sz="2400" dirty="0" smtClean="0"/>
              <a:t>как  продолжительность жизни его листовой пластины всего несколько месяцев. Она вырастает в марте, а к началу осени желтеет, высыхает  и постепенно отмирает.</a:t>
            </a:r>
          </a:p>
          <a:p>
            <a:pPr algn="just"/>
            <a:r>
              <a:rPr lang="ru-RU" sz="2400" dirty="0" smtClean="0"/>
              <a:t>  Каждый </a:t>
            </a:r>
            <a:r>
              <a:rPr lang="ru-RU" sz="2400" dirty="0" smtClean="0"/>
              <a:t>последующий год ствол вырастает немного выше, а лист крупнее и становится более рассечённым.</a:t>
            </a:r>
            <a:endParaRPr lang="ru-RU" sz="2400" dirty="0"/>
          </a:p>
        </p:txBody>
      </p:sp>
      <p:pic>
        <p:nvPicPr>
          <p:cNvPr id="6" name="Рисунок 5" descr="76d5620fc8489b2b7445668de7169b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3573016"/>
            <a:ext cx="2317249" cy="3024336"/>
          </a:xfrm>
          <a:prstGeom prst="rect">
            <a:avLst/>
          </a:prstGeom>
        </p:spPr>
      </p:pic>
      <p:pic>
        <p:nvPicPr>
          <p:cNvPr id="7" name="Рисунок 6" descr="44610.plu4vo.84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3645024"/>
            <a:ext cx="4104456" cy="290732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oboik.ru_5057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68543" cy="710140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Особенности произрастания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124744"/>
            <a:ext cx="8568952" cy="2677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   Период покоя Летней пальмы также отличается своей продолжительностью, длится около полугода. </a:t>
            </a:r>
          </a:p>
          <a:p>
            <a:pPr algn="just"/>
            <a:r>
              <a:rPr lang="ru-RU" sz="2400" dirty="0" smtClean="0"/>
              <a:t>   После окончания периода покоя из клубня вырастает стебель, зеленый довольно толстый и внешне схожий с пальмовым стволом, на его поверхности имеются беловатые точки.</a:t>
            </a:r>
          </a:p>
          <a:p>
            <a:pPr algn="just"/>
            <a:r>
              <a:rPr lang="ru-RU" sz="2400" dirty="0" smtClean="0"/>
              <a:t>   На стволе вырастает всего одна сложная перисто-рассеченная пластина.</a:t>
            </a:r>
          </a:p>
        </p:txBody>
      </p:sp>
      <p:pic>
        <p:nvPicPr>
          <p:cNvPr id="7" name="Рисунок 6" descr="3791105bc9e725ffe3c6358c9d8e85f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3977680"/>
            <a:ext cx="2160240" cy="2880320"/>
          </a:xfrm>
          <a:prstGeom prst="rect">
            <a:avLst/>
          </a:prstGeom>
        </p:spPr>
      </p:pic>
      <p:pic>
        <p:nvPicPr>
          <p:cNvPr id="9" name="Рисунок 8" descr="fa8c712b00443baaf5f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4005064"/>
            <a:ext cx="2899574" cy="2160240"/>
          </a:xfrm>
          <a:prstGeom prst="rect">
            <a:avLst/>
          </a:prstGeom>
        </p:spPr>
      </p:pic>
      <p:pic>
        <p:nvPicPr>
          <p:cNvPr id="10" name="Рисунок 9" descr="5ce764ce22a4490c09691bd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4005064"/>
            <a:ext cx="2771800" cy="21921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oboik.ru_5057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68543" cy="710140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Особенности ухода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124744"/>
            <a:ext cx="8820472" cy="304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   </a:t>
            </a:r>
            <a:r>
              <a:rPr lang="ru-RU" sz="2400" b="1" dirty="0" smtClean="0">
                <a:solidFill>
                  <a:srgbClr val="006600"/>
                </a:solidFill>
              </a:rPr>
              <a:t>Освещенность:</a:t>
            </a:r>
            <a:r>
              <a:rPr lang="ru-RU" sz="2400" dirty="0" smtClean="0"/>
              <a:t> нуждается в ярком освещении, но при этом оно должно быть рассеянным. У нас в квартире эта пальма «обитает» с апреля месяца на лоджии, находящейся на теневой стороне.</a:t>
            </a:r>
          </a:p>
          <a:p>
            <a:pPr algn="just"/>
            <a:r>
              <a:rPr lang="ru-RU" sz="2400" dirty="0" smtClean="0"/>
              <a:t>  </a:t>
            </a:r>
            <a:r>
              <a:rPr lang="ru-RU" sz="2400" b="1" dirty="0" smtClean="0">
                <a:solidFill>
                  <a:srgbClr val="006600"/>
                </a:solidFill>
              </a:rPr>
              <a:t>Температурный режим: </a:t>
            </a:r>
            <a:r>
              <a:rPr lang="ru-RU" sz="2400" dirty="0" smtClean="0"/>
              <a:t>в период покоя нужна прохлада (10-15 градусов). На зимовку мама переставляет горшок с клубнем цветка в затемненное и прохладное место. В период роста и жизни «зонтику» подходит обычная комнатная температура (20-25 градусов). </a:t>
            </a:r>
          </a:p>
        </p:txBody>
      </p:sp>
      <p:pic>
        <p:nvPicPr>
          <p:cNvPr id="6" name="Рисунок 5" descr="58cd1361571bccd20c2800d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3905672"/>
            <a:ext cx="2725226" cy="295232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oboik.ru_5057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68543" cy="710140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Особенности ухода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124744"/>
            <a:ext cx="8496944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   </a:t>
            </a:r>
            <a:r>
              <a:rPr lang="ru-RU" sz="2400" b="1" dirty="0" smtClean="0">
                <a:solidFill>
                  <a:srgbClr val="006600"/>
                </a:solidFill>
              </a:rPr>
              <a:t>Влажность:</a:t>
            </a:r>
            <a:r>
              <a:rPr lang="ru-RU" sz="2400" dirty="0" smtClean="0"/>
              <a:t> нуждается в высокой влажности воздуха. Растение нужно систематически увлажнять из опрыскивателя.</a:t>
            </a:r>
          </a:p>
          <a:p>
            <a:pPr algn="just"/>
            <a:r>
              <a:rPr lang="ru-RU" sz="2400" dirty="0" smtClean="0"/>
              <a:t>   </a:t>
            </a:r>
            <a:r>
              <a:rPr lang="ru-RU" sz="2400" b="1" dirty="0" smtClean="0">
                <a:solidFill>
                  <a:srgbClr val="006600"/>
                </a:solidFill>
              </a:rPr>
              <a:t>Полив: </a:t>
            </a:r>
            <a:r>
              <a:rPr lang="ru-RU" sz="2400" dirty="0" smtClean="0"/>
              <a:t>в период покоя полив практически прекращается, а почва слегка увлажняется. В период интенсивного роста полив должен быть обильным, но не </a:t>
            </a:r>
            <a:r>
              <a:rPr lang="ru-RU" sz="2400" dirty="0" smtClean="0"/>
              <a:t>переливать, так </a:t>
            </a:r>
            <a:r>
              <a:rPr lang="ru-RU" sz="2400" dirty="0" smtClean="0"/>
              <a:t>как это может привести к гниению клубня. </a:t>
            </a:r>
          </a:p>
        </p:txBody>
      </p:sp>
      <p:pic>
        <p:nvPicPr>
          <p:cNvPr id="8" name="Рисунок 7" descr="5cd7f3ab074b3e7f54040d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3573016"/>
            <a:ext cx="3284984" cy="328498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oboik.ru_5057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68543" cy="710140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Польза 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124744"/>
            <a:ext cx="4536504" cy="526297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    </a:t>
            </a:r>
            <a:r>
              <a:rPr lang="ru-RU" sz="2400" dirty="0" err="1" smtClean="0"/>
              <a:t>Аморфофаллус</a:t>
            </a:r>
            <a:r>
              <a:rPr lang="ru-RU" sz="2400" dirty="0" smtClean="0"/>
              <a:t> отлично нейтрализует токсины, вирусы и вредные бактерии. Пребывание рядом с этим растением полезно для тех, кто страдает сердечными заболеваниями, спазмами кишечника, имеет проблемы желчных путей. Из его листьев в атмосферу выделяются седативные и </a:t>
            </a:r>
            <a:r>
              <a:rPr lang="ru-RU" sz="2400" dirty="0" err="1" smtClean="0"/>
              <a:t>антистрессовые</a:t>
            </a:r>
            <a:r>
              <a:rPr lang="ru-RU" sz="2400" dirty="0" smtClean="0"/>
              <a:t> вещества.</a:t>
            </a:r>
          </a:p>
          <a:p>
            <a:pPr algn="just"/>
            <a:r>
              <a:rPr lang="ru-RU" sz="2400" dirty="0" smtClean="0"/>
              <a:t>    Может </a:t>
            </a:r>
            <a:r>
              <a:rPr lang="ru-RU" sz="2400" dirty="0" smtClean="0"/>
              <a:t>быть именно поэтому я очень люблю играть и читать рядом с этой пальмой.</a:t>
            </a:r>
          </a:p>
        </p:txBody>
      </p:sp>
      <p:pic>
        <p:nvPicPr>
          <p:cNvPr id="6" name="Рисунок 5" descr="20180309_12363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68094" y="1124744"/>
            <a:ext cx="3975906" cy="530120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551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МОЁ ЛЮБИМОЕ  КОМНАТНОЕ РАСТЕНИЕ</vt:lpstr>
      <vt:lpstr>Давайте познакомимся</vt:lpstr>
      <vt:lpstr>Происхождение</vt:lpstr>
      <vt:lpstr>Происхождение</vt:lpstr>
      <vt:lpstr>Особенности произрастания</vt:lpstr>
      <vt:lpstr>Особенности произрастания</vt:lpstr>
      <vt:lpstr>Особенности ухода</vt:lpstr>
      <vt:lpstr>Особенности ухода</vt:lpstr>
      <vt:lpstr>Польза </vt:lpstr>
      <vt:lpstr>В качестве заключения 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 1</dc:creator>
  <cp:lastModifiedBy>компьютер 1</cp:lastModifiedBy>
  <cp:revision>22</cp:revision>
  <dcterms:created xsi:type="dcterms:W3CDTF">2019-11-14T14:29:34Z</dcterms:created>
  <dcterms:modified xsi:type="dcterms:W3CDTF">2019-11-14T17:25:34Z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773385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