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2787"/>
    <p:restoredTop sz="90929"/>
  </p:normalViewPr>
  <p:slideViewPr>
    <p:cSldViewPr>
      <p:cViewPr varScale="1">
        <p:scale>
          <a:sx n="98" d="100"/>
          <a:sy n="98" d="100"/>
        </p:scale>
        <p:origin x="-96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6F866-9B4F-4647-A7D3-DF1C6203009B}" type="datetimeFigureOut">
              <a:rPr lang="ru-RU" smtClean="0"/>
              <a:t>24.04.2012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4F3167-02E6-48CE-B12E-AE26C78A2D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4F3167-02E6-48CE-B12E-AE26C78A2DEA}" type="slidenum">
              <a:rPr lang="ru-RU" smtClean="0"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4267200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24400"/>
            <a:ext cx="6400800" cy="9144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latin typeface="Times New Roman" charset="0"/>
              </a:defRPr>
            </a:lvl1pPr>
          </a:lstStyle>
          <a:p>
            <a:fld id="{1280BB45-232B-4298-9D46-5BF08586621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5BF98-65CA-4E70-9EB6-D54CA4F7A7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A7DA8F-EA97-4A5C-B567-8D466FA37B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4CF34-1EAA-45C3-B060-789C570D3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4575E-6BC3-44E7-A95C-F7A2321436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8A2F9-28E7-4179-B836-53A1AA611B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F524CB-73D8-4C2D-B240-200C105186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1B9EDD-B5A9-4DA4-AF88-1EB325CE36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491CBF-FBB9-4493-8B49-471D49BE80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5DF37-7E8B-4733-8003-E97047FDA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AA0AA8-974A-49A1-A1B1-696361884D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newsflash/>
    <p:sndAc>
      <p:stSnd loop="1"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CEC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CECFF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CCECFF"/>
                </a:solidFill>
                <a:latin typeface="+mn-lt"/>
              </a:defRPr>
            </a:lvl1pPr>
          </a:lstStyle>
          <a:p>
            <a:fld id="{35303B38-19B1-4649-8F12-E865161059D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newsflash/>
    <p:sndAc>
      <p:stSnd loop="1">
        <p:snd r:embed="rId13" name="wind.wav" builtIn="1"/>
      </p:stSnd>
    </p:sndAc>
  </p:transition>
  <p:hf sldNum="0"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Microsoft Sans Serif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Microsoft Sans Serif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Microsoft Sans Serif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Microsoft Sans Serif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Microsoft Sans Serif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Microsoft Sans Serif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Microsoft Sans Serif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CCECFF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CCEC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CCEC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CCEC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CCEC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EC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EC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EC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EC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CCECFF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1736" y="6248400"/>
            <a:ext cx="3714776" cy="457200"/>
          </a:xfrm>
        </p:spPr>
        <p:txBody>
          <a:bodyPr/>
          <a:lstStyle/>
          <a:p>
            <a:r>
              <a:rPr lang="en-US" dirty="0" smtClean="0">
                <a:latin typeface="Garamond" pitchFamily="18" charset="0"/>
              </a:rPr>
              <a:t>©</a:t>
            </a:r>
            <a:r>
              <a:rPr lang="ru-RU" dirty="0" smtClean="0">
                <a:latin typeface="Garamond" pitchFamily="18" charset="0"/>
              </a:rPr>
              <a:t> МОУ Ишненская СОШ, 2012</a:t>
            </a:r>
            <a:endParaRPr lang="en-US" dirty="0">
              <a:latin typeface="Garamond" pitchFamily="18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2910" y="214290"/>
            <a:ext cx="7743852" cy="2343144"/>
          </a:xfrm>
        </p:spPr>
        <p:txBody>
          <a:bodyPr/>
          <a:lstStyle/>
          <a:p>
            <a:r>
              <a:rPr lang="ru-RU" sz="10600" dirty="0" smtClean="0">
                <a:latin typeface="Garamond" pitchFamily="18" charset="0"/>
              </a:rPr>
              <a:t>Смерч</a:t>
            </a:r>
            <a:endParaRPr lang="en-US" sz="10600" dirty="0">
              <a:latin typeface="Garamond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00694" y="4214818"/>
            <a:ext cx="3471842" cy="785818"/>
          </a:xfrm>
        </p:spPr>
        <p:txBody>
          <a:bodyPr/>
          <a:lstStyle/>
          <a:p>
            <a:r>
              <a:rPr lang="ru-RU" sz="2000" dirty="0" smtClean="0">
                <a:latin typeface="Garamond" pitchFamily="18" charset="0"/>
              </a:rPr>
              <a:t>Авторы: Коршунов Даниил, ученик 1»А» класса и его семья</a:t>
            </a:r>
            <a:endParaRPr lang="en-US" sz="2000" dirty="0">
              <a:latin typeface="Garamond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643182"/>
            <a:ext cx="39672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3137"/>
              </a:srgbClr>
            </a:outerShdw>
          </a:effectLst>
          <a:scene3d>
            <a:camera prst="orthographicFront">
              <a:rot lat="0" lon="600000" rev="0"/>
            </a:camera>
            <a:lightRig rig="threePt" dir="t">
              <a:rot lat="0" lon="0" rev="1200000"/>
            </a:lightRig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Забота горожан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81200"/>
            <a:ext cx="8643998" cy="466251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 Жители помогали родному городу: очищали территорию, разбирали завалы, помогали реставраторам.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2928934"/>
            <a:ext cx="514353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Владимир Сергеевич </a:t>
            </a:r>
            <a:r>
              <a:rPr lang="ru-RU" sz="40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Баниге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857364"/>
            <a:ext cx="4929222" cy="466251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  Уникальные памятники архитектуры и центр города нуждались в срочной реставрации.</a:t>
            </a:r>
          </a:p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   Реставрацию возглавил известный архитектор      В.С</a:t>
            </a:r>
            <a:r>
              <a:rPr lang="ru-RU" sz="2400" dirty="0">
                <a:latin typeface="Garamond" pitchFamily="18" charset="0"/>
              </a:rPr>
              <a:t>. </a:t>
            </a:r>
            <a:r>
              <a:rPr lang="ru-RU" sz="2400" dirty="0" err="1">
                <a:latin typeface="Garamond" pitchFamily="18" charset="0"/>
              </a:rPr>
              <a:t>Баниге</a:t>
            </a:r>
            <a:r>
              <a:rPr lang="ru-RU" sz="2400" dirty="0">
                <a:latin typeface="Garamond" pitchFamily="18" charset="0"/>
              </a:rPr>
              <a:t>, приехавший в Ростов почти сразу после смерча. </a:t>
            </a:r>
            <a:endParaRPr lang="ru-RU" sz="2400" dirty="0" smtClean="0">
              <a:latin typeface="Garamond" pitchFamily="18" charset="0"/>
            </a:endParaRPr>
          </a:p>
          <a:p>
            <a:pPr algn="just">
              <a:buNone/>
            </a:pPr>
            <a:r>
              <a:rPr lang="ru-RU" sz="2400" dirty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       В</a:t>
            </a:r>
            <a:r>
              <a:rPr lang="ru-RU" sz="2400" dirty="0">
                <a:latin typeface="Garamond" pitchFamily="18" charset="0"/>
              </a:rPr>
              <a:t>. С. </a:t>
            </a:r>
            <a:r>
              <a:rPr lang="ru-RU" sz="2400" dirty="0" err="1">
                <a:latin typeface="Garamond" pitchFamily="18" charset="0"/>
              </a:rPr>
              <a:t>Баниге</a:t>
            </a:r>
            <a:r>
              <a:rPr lang="ru-RU" sz="2400" dirty="0">
                <a:latin typeface="Garamond" pitchFamily="18" charset="0"/>
              </a:rPr>
              <a:t> не только занимался реставрацией, но и обдумывал будущее использование зданий, наиболее благоприятное для их </a:t>
            </a:r>
            <a:r>
              <a:rPr lang="ru-RU" sz="2400" dirty="0" smtClean="0">
                <a:latin typeface="Garamond" pitchFamily="18" charset="0"/>
              </a:rPr>
              <a:t>сохранности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071678"/>
            <a:ext cx="351858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Итоги реставрации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81200"/>
            <a:ext cx="4714908" cy="4733948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Garamond" pitchFamily="18" charset="0"/>
              </a:rPr>
              <a:t>        Реставрация </a:t>
            </a:r>
            <a:r>
              <a:rPr lang="ru-RU" sz="2000" dirty="0">
                <a:latin typeface="Garamond" pitchFamily="18" charset="0"/>
              </a:rPr>
              <a:t>Ростовского кремля под руководством В.С. </a:t>
            </a:r>
            <a:r>
              <a:rPr lang="ru-RU" sz="2000" dirty="0" err="1">
                <a:latin typeface="Garamond" pitchFamily="18" charset="0"/>
              </a:rPr>
              <a:t>Баниге</a:t>
            </a:r>
            <a:r>
              <a:rPr lang="ru-RU" sz="2000" dirty="0">
                <a:latin typeface="Garamond" pitchFamily="18" charset="0"/>
              </a:rPr>
              <a:t> уже в ближайшее время стала хрестоматийным примером строго научной реконструкции. Обстоятельное натурное изучение памятников Ростовского кремля во время реставрационных работ </a:t>
            </a:r>
            <a:r>
              <a:rPr lang="ru-RU" sz="2000" dirty="0" smtClean="0">
                <a:latin typeface="Garamond" pitchFamily="18" charset="0"/>
              </a:rPr>
              <a:t>1953-1962 </a:t>
            </a:r>
            <a:r>
              <a:rPr lang="ru-RU" sz="2000" dirty="0">
                <a:latin typeface="Garamond" pitchFamily="18" charset="0"/>
              </a:rPr>
              <a:t>гг. и анализ литературных и архивных источников легли в основу кандидатской диссертации В.С. </a:t>
            </a:r>
            <a:r>
              <a:rPr lang="ru-RU" sz="2000" dirty="0" err="1">
                <a:latin typeface="Garamond" pitchFamily="18" charset="0"/>
              </a:rPr>
              <a:t>Баниге</a:t>
            </a:r>
            <a:r>
              <a:rPr lang="ru-RU" sz="2000" dirty="0">
                <a:latin typeface="Garamond" pitchFamily="18" charset="0"/>
              </a:rPr>
              <a:t>, в которой он сформулировал собственную концепцию ростовской архитектурной школы.</a:t>
            </a:r>
          </a:p>
          <a:p>
            <a:pPr algn="just">
              <a:buNone/>
            </a:pPr>
            <a:r>
              <a:rPr lang="ru-RU" sz="2000" dirty="0">
                <a:latin typeface="Garamond" pitchFamily="18" charset="0"/>
              </a:rPr>
              <a:t> </a:t>
            </a:r>
          </a:p>
          <a:p>
            <a:pPr algn="just"/>
            <a:endParaRPr lang="ru-RU" sz="2000" dirty="0">
              <a:latin typeface="Garamond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928802"/>
            <a:ext cx="350046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Итоги реставрации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81200"/>
            <a:ext cx="8858312" cy="4733948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Архитектурные особенности ростовского кремля известный архитектор использовал при оформлении станции московского метро «Комсомольская – кольцевая»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86190"/>
            <a:ext cx="397755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786190"/>
            <a:ext cx="411979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С юбилеем!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81200"/>
            <a:ext cx="4357718" cy="466251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 Много труда вложили люди, чтобы отстроить город. </a:t>
            </a:r>
          </a:p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  Давайте же и мы  будем беречь  наш город и продолжать его традиции! </a:t>
            </a:r>
          </a:p>
          <a:p>
            <a:pPr algn="just">
              <a:buNone/>
            </a:pPr>
            <a:r>
              <a:rPr lang="ru-RU" sz="2400" dirty="0">
                <a:latin typeface="Garamond" pitchFamily="18" charset="0"/>
              </a:rPr>
              <a:t> </a:t>
            </a:r>
            <a:r>
              <a:rPr lang="ru-RU" sz="2400" dirty="0" smtClean="0">
                <a:latin typeface="Garamond" pitchFamily="18" charset="0"/>
              </a:rPr>
              <a:t>       Беречь то, что создано руками предыдущих поколений!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 b="5291"/>
          <a:stretch>
            <a:fillRect/>
          </a:stretch>
        </p:blipFill>
        <p:spPr bwMode="auto">
          <a:xfrm>
            <a:off x="5214942" y="2071678"/>
            <a:ext cx="3362325" cy="451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3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Выводы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81200"/>
            <a:ext cx="8643998" cy="4662510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Garamond" pitchFamily="18" charset="0"/>
              </a:rPr>
              <a:t>Цели: </a:t>
            </a:r>
            <a:r>
              <a:rPr lang="ru-RU" sz="2400" dirty="0" smtClean="0">
                <a:latin typeface="Garamond" pitchFamily="18" charset="0"/>
              </a:rPr>
              <a:t>узнал,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aramond" pitchFamily="18" charset="0"/>
              </a:rPr>
              <a:t>что такое смерч;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aramond" pitchFamily="18" charset="0"/>
              </a:rPr>
              <a:t>о последствиях смерча в Ростове;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aramond" pitchFamily="18" charset="0"/>
              </a:rPr>
              <a:t>о реставрации ростовского кремля.</a:t>
            </a:r>
          </a:p>
          <a:p>
            <a:pPr>
              <a:buNone/>
            </a:pPr>
            <a:r>
              <a:rPr lang="ru-RU" sz="2400" i="1" dirty="0" smtClean="0">
                <a:latin typeface="Garamond" pitchFamily="18" charset="0"/>
              </a:rPr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aramond" pitchFamily="18" charset="0"/>
              </a:rPr>
              <a:t>познакомил одноклассников с тем, что узнал сам;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aramond" pitchFamily="18" charset="0"/>
              </a:rPr>
              <a:t>создал презентацию.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Литература 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81200"/>
            <a:ext cx="8715436" cy="4733948"/>
          </a:xfrm>
        </p:spPr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ru-RU" sz="2400" dirty="0" err="1" smtClean="0">
                <a:latin typeface="Garamond" pitchFamily="18" charset="0"/>
              </a:rPr>
              <a:t>Баниге</a:t>
            </a:r>
            <a:r>
              <a:rPr lang="ru-RU" sz="2400" dirty="0" smtClean="0">
                <a:latin typeface="Garamond" pitchFamily="18" charset="0"/>
              </a:rPr>
              <a:t> В. С., Брюсова В. Г., </a:t>
            </a:r>
            <a:r>
              <a:rPr lang="ru-RU" sz="2400" dirty="0" err="1" smtClean="0">
                <a:latin typeface="Garamond" pitchFamily="18" charset="0"/>
              </a:rPr>
              <a:t>Гнедовский</a:t>
            </a:r>
            <a:r>
              <a:rPr lang="ru-RU" sz="2400" dirty="0" smtClean="0">
                <a:latin typeface="Garamond" pitchFamily="18" charset="0"/>
              </a:rPr>
              <a:t> Б. В., Щапов Н. Б. Ростов Ярославский. Путеводитель по архитектурным памятникам / Под ред. В. В. </a:t>
            </a:r>
            <a:r>
              <a:rPr lang="ru-RU" sz="2400" dirty="0" err="1" smtClean="0">
                <a:latin typeface="Garamond" pitchFamily="18" charset="0"/>
              </a:rPr>
              <a:t>Косточкина</a:t>
            </a:r>
            <a:r>
              <a:rPr lang="ru-RU" sz="2400" dirty="0" smtClean="0">
                <a:latin typeface="Garamond" pitchFamily="18" charset="0"/>
              </a:rPr>
              <a:t>. — Ярославское книжное издательство, 1957.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err="1" smtClean="0">
                <a:latin typeface="Garamond" pitchFamily="18" charset="0"/>
              </a:rPr>
              <a:t>Баниге</a:t>
            </a:r>
            <a:r>
              <a:rPr lang="ru-RU" sz="2400" dirty="0" smtClean="0">
                <a:latin typeface="Garamond" pitchFamily="18" charset="0"/>
              </a:rPr>
              <a:t> В. С. Искусство ростовских строительных мастеров. Л., 1963.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err="1" smtClean="0">
                <a:latin typeface="Garamond" pitchFamily="18" charset="0"/>
              </a:rPr>
              <a:t>Баниге</a:t>
            </a:r>
            <a:r>
              <a:rPr lang="ru-RU" sz="2400" dirty="0" smtClean="0">
                <a:latin typeface="Garamond" pitchFamily="18" charset="0"/>
              </a:rPr>
              <a:t> В. С. Восстановление Ростовского кремля. Ярославль, 1963.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err="1" smtClean="0">
                <a:latin typeface="Garamond" pitchFamily="18" charset="0"/>
              </a:rPr>
              <a:t>Баниге</a:t>
            </a:r>
            <a:r>
              <a:rPr lang="ru-RU" sz="2400" dirty="0" smtClean="0">
                <a:latin typeface="Garamond" pitchFamily="18" charset="0"/>
              </a:rPr>
              <a:t> В. С. Кремль Ростова Великого XVI—XVII века. — М. : Искусство, 1976. — 144 с. — 30000 экз.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smtClean="0">
                <a:latin typeface="Garamond" pitchFamily="18" charset="0"/>
              </a:rPr>
              <a:t>Интернет – ресурсы.</a:t>
            </a: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Спасибо за внимание!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Цели и задачи 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5720" y="1981200"/>
            <a:ext cx="8572560" cy="4733948"/>
          </a:xfrm>
        </p:spPr>
        <p:txBody>
          <a:bodyPr/>
          <a:lstStyle/>
          <a:p>
            <a:pPr>
              <a:buNone/>
            </a:pPr>
            <a:r>
              <a:rPr lang="ru-RU" sz="2400" i="1" dirty="0" smtClean="0">
                <a:latin typeface="Garamond" pitchFamily="18" charset="0"/>
              </a:rPr>
              <a:t>Цели: </a:t>
            </a:r>
            <a:r>
              <a:rPr lang="ru-RU" sz="2400" dirty="0" smtClean="0">
                <a:latin typeface="Garamond" pitchFamily="18" charset="0"/>
              </a:rPr>
              <a:t>узнать, 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aramond" pitchFamily="18" charset="0"/>
              </a:rPr>
              <a:t>что такое смерч;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 smtClean="0">
                <a:latin typeface="Garamond" pitchFamily="18" charset="0"/>
              </a:rPr>
              <a:t>о последствиях смерча в Ростове;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Garamond" pitchFamily="18" charset="0"/>
              </a:rPr>
              <a:t>о</a:t>
            </a:r>
            <a:r>
              <a:rPr lang="ru-RU" sz="2400" dirty="0" smtClean="0">
                <a:latin typeface="Garamond" pitchFamily="18" charset="0"/>
              </a:rPr>
              <a:t> реставрации ростовского кремля.</a:t>
            </a:r>
          </a:p>
          <a:p>
            <a:pPr>
              <a:buNone/>
            </a:pPr>
            <a:r>
              <a:rPr lang="ru-RU" sz="2400" i="1" dirty="0" smtClean="0">
                <a:latin typeface="Garamond" pitchFamily="18" charset="0"/>
              </a:rPr>
              <a:t>Задачи: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Garamond" pitchFamily="18" charset="0"/>
              </a:rPr>
              <a:t>п</a:t>
            </a:r>
            <a:r>
              <a:rPr lang="ru-RU" sz="2400" dirty="0" smtClean="0">
                <a:latin typeface="Garamond" pitchFamily="18" charset="0"/>
              </a:rPr>
              <a:t>ознакомить одноклассников с тем, что узнал сам;</a:t>
            </a:r>
          </a:p>
          <a:p>
            <a:pPr>
              <a:buFont typeface="Wingdings" pitchFamily="2" charset="2"/>
              <a:buChar char="q"/>
            </a:pPr>
            <a:r>
              <a:rPr lang="ru-RU" sz="2400" dirty="0">
                <a:latin typeface="Garamond" pitchFamily="18" charset="0"/>
              </a:rPr>
              <a:t>п</a:t>
            </a:r>
            <a:r>
              <a:rPr lang="ru-RU" sz="2400" dirty="0" smtClean="0">
                <a:latin typeface="Garamond" pitchFamily="18" charset="0"/>
              </a:rPr>
              <a:t>остараться создать презентацию.</a:t>
            </a:r>
            <a:endParaRPr lang="ru-RU" sz="2400" dirty="0">
              <a:latin typeface="Garamond" pitchFamily="18" charset="0"/>
            </a:endParaRPr>
          </a:p>
        </p:txBody>
      </p:sp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Происхождение слова «смерч»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1981200"/>
            <a:ext cx="8572560" cy="4733948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Русское слово "смерч" происходит от слова "сумрак", поскольку смерчи появляются из чёрных грозовых облаков, застилающих небо...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857628"/>
            <a:ext cx="3595691" cy="2696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Зарождение смерча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000240"/>
            <a:ext cx="8429716" cy="464347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Смерч возникает в грозовой туче и тянется к земной поверхности в виде страшного темного рукава, внутри которого яростно вращается воздух. Смерч поднимается и опускается, кружится и касается земли.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857628"/>
            <a:ext cx="3548087" cy="2661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Смерч 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81200"/>
            <a:ext cx="8572560" cy="4733948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 Коснувшись земли, он производит мгновенные и огромные разрушения.   Смерч имеет диаметр от нескольких метров до полутора километров. Воздух в нём вращается с огромной скоростью, измерить максимальную скорость потока воздуха ещё ни разу не удавалось: приборы не выдерживают натиска стихии. По-видимому, в отдельных случаях скорость вихря достигает 300-400 километров в час.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4714884"/>
            <a:ext cx="2938571" cy="195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Первое упоминание о смерче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81200"/>
            <a:ext cx="8715436" cy="4733948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  Первое упоминание о смерче в России относится к 1406 году. Троицкая летопись сообщает, что под Нижним Новгородом "вихорь страшен зело" поднял в воздух упряжку вместе с лошадью и человеком и унёс так, что они стали "невидимы </a:t>
            </a:r>
            <a:r>
              <a:rPr lang="ru-RU" sz="2400" dirty="0" err="1" smtClean="0">
                <a:latin typeface="Garamond" pitchFamily="18" charset="0"/>
              </a:rPr>
              <a:t>бысть</a:t>
            </a:r>
            <a:r>
              <a:rPr lang="ru-RU" sz="2400" dirty="0" smtClean="0">
                <a:latin typeface="Garamond" pitchFamily="18" charset="0"/>
              </a:rPr>
              <a:t>". На следующий день телегу и мёртвую лошадь нашли висящими на дереве по другую сторону Волги, а человек пропал без вести...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500570"/>
            <a:ext cx="354332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Смерч в Ростове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981200"/>
            <a:ext cx="8715436" cy="4662510"/>
          </a:xfrm>
        </p:spPr>
        <p:txBody>
          <a:bodyPr/>
          <a:lstStyle/>
          <a:p>
            <a:pPr algn="just">
              <a:buNone/>
            </a:pPr>
            <a:r>
              <a:rPr lang="en-US" dirty="0" smtClean="0"/>
              <a:t> </a:t>
            </a:r>
            <a:r>
              <a:rPr lang="ru-RU" dirty="0" smtClean="0"/>
              <a:t>     </a:t>
            </a:r>
            <a:r>
              <a:rPr lang="ru-RU" sz="2400" dirty="0" smtClean="0">
                <a:latin typeface="Garamond" pitchFamily="18" charset="0"/>
              </a:rPr>
              <a:t>В августе 1953 года над Ростовом Ярославским пронесся смерч небывалой силы. 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876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71876"/>
            <a:ext cx="400050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Последствия смерча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981200"/>
            <a:ext cx="3429024" cy="4662510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Стихия нанесла городу огромный ущерб.</a:t>
            </a:r>
          </a:p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     Были сброшены в озеро Неро церковные главы, сорваны крыши вместе со стропилами. Бесценные фрески оказались беззащитными перед лицом непогоды.</a:t>
            </a:r>
            <a:endParaRPr lang="ru-RU" sz="2400" dirty="0">
              <a:latin typeface="Garamond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1571612"/>
            <a:ext cx="364331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4286256"/>
            <a:ext cx="342900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  <a:reflection blurRad="6350" stA="55000" endA="300" endPos="45500" dir="5400000" sy="-100000" algn="bl" rotWithShape="0"/>
                </a:effectLst>
                <a:latin typeface="Garamond" pitchFamily="18" charset="0"/>
              </a:rPr>
              <a:t>Скорая помощь</a:t>
            </a:r>
            <a:endParaRPr lang="ru-RU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  <a:reflection blurRad="6350" stA="55000" endA="300" endPos="45500" dir="5400000" sy="-100000" algn="bl" rotWithShape="0"/>
              </a:effectLst>
              <a:latin typeface="Garamond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785926"/>
            <a:ext cx="4714908" cy="4929222"/>
          </a:xfrm>
        </p:spPr>
        <p:txBody>
          <a:bodyPr/>
          <a:lstStyle/>
          <a:p>
            <a:pPr algn="just">
              <a:buNone/>
            </a:pPr>
            <a:r>
              <a:rPr lang="ru-RU" sz="2400" dirty="0" smtClean="0">
                <a:latin typeface="Garamond" pitchFamily="18" charset="0"/>
              </a:rPr>
              <a:t>                Комитет по делам архитектуры объявил своего рода «междугородное реставрационное ополчение», – вспоминал о начале работ Б.В. </a:t>
            </a:r>
            <a:r>
              <a:rPr lang="ru-RU" sz="2400" dirty="0" err="1" smtClean="0">
                <a:latin typeface="Garamond" pitchFamily="18" charset="0"/>
              </a:rPr>
              <a:t>Гнедовский</a:t>
            </a:r>
            <a:r>
              <a:rPr lang="ru-RU" sz="2400" dirty="0" smtClean="0">
                <a:latin typeface="Garamond" pitchFamily="18" charset="0"/>
              </a:rPr>
              <a:t>, – В распоряжение Ярославской Специализированной Научно-реставрационной производственной мастерской (ЯСНРПМ) было направлено около ста кровельщиков и плотников».</a:t>
            </a:r>
          </a:p>
          <a:p>
            <a:pPr algn="just">
              <a:buNone/>
            </a:pPr>
            <a:endParaRPr lang="ru-RU" sz="2400" dirty="0">
              <a:latin typeface="Garamond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857364"/>
            <a:ext cx="3357586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ransition spd="med">
    <p:newsflash/>
    <p:sndAc>
      <p:stSnd loop="1"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Galaxy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Blue Galaxy</Template>
  <TotalTime>102</TotalTime>
  <Words>672</Words>
  <Application>Microsoft PowerPoint</Application>
  <PresentationFormat>Экран (4:3)</PresentationFormat>
  <Paragraphs>57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Times New Roman</vt:lpstr>
      <vt:lpstr>Microsoft Sans Serif</vt:lpstr>
      <vt:lpstr>Blue Galaxy</vt:lpstr>
      <vt:lpstr>Смерч</vt:lpstr>
      <vt:lpstr>Цели и задачи </vt:lpstr>
      <vt:lpstr>Происхождение слова «смерч»</vt:lpstr>
      <vt:lpstr>Зарождение смерча</vt:lpstr>
      <vt:lpstr>Смерч </vt:lpstr>
      <vt:lpstr>Первое упоминание о смерче</vt:lpstr>
      <vt:lpstr>Смерч в Ростове</vt:lpstr>
      <vt:lpstr>Последствия смерча</vt:lpstr>
      <vt:lpstr>Скорая помощь</vt:lpstr>
      <vt:lpstr>Забота горожан</vt:lpstr>
      <vt:lpstr>Владимир Сергеевич Баниге</vt:lpstr>
      <vt:lpstr>Итоги реставрации</vt:lpstr>
      <vt:lpstr>Итоги реставрации</vt:lpstr>
      <vt:lpstr>С юбилеем!</vt:lpstr>
      <vt:lpstr>Выводы</vt:lpstr>
      <vt:lpstr>Литература </vt:lpstr>
      <vt:lpstr>Спасибо за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Смерч</dc:title>
  <dc:creator>Admin</dc:creator>
  <cp:lastModifiedBy>Admin</cp:lastModifiedBy>
  <cp:revision>11</cp:revision>
  <dcterms:created xsi:type="dcterms:W3CDTF">2012-04-23T20:13:41Z</dcterms:created>
  <dcterms:modified xsi:type="dcterms:W3CDTF">2012-04-23T21:56:08Z</dcterms:modified>
</cp:coreProperties>
</file>