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7" r:id="rId2"/>
    <p:sldId id="276" r:id="rId3"/>
    <p:sldId id="277" r:id="rId4"/>
    <p:sldId id="273" r:id="rId5"/>
    <p:sldId id="264" r:id="rId6"/>
    <p:sldId id="297" r:id="rId7"/>
    <p:sldId id="287" r:id="rId8"/>
    <p:sldId id="272" r:id="rId9"/>
    <p:sldId id="269" r:id="rId10"/>
    <p:sldId id="265" r:id="rId11"/>
    <p:sldId id="288" r:id="rId12"/>
    <p:sldId id="268" r:id="rId13"/>
    <p:sldId id="299" r:id="rId14"/>
    <p:sldId id="291" r:id="rId15"/>
    <p:sldId id="292" r:id="rId16"/>
    <p:sldId id="295" r:id="rId17"/>
    <p:sldId id="298" r:id="rId18"/>
    <p:sldId id="294" r:id="rId19"/>
    <p:sldId id="296" r:id="rId20"/>
    <p:sldId id="300" r:id="rId21"/>
    <p:sldId id="293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EBAED4-E369-4A35-9360-0199033093CF}" type="doc">
      <dgm:prSet loTypeId="urn:microsoft.com/office/officeart/2005/8/layout/target3" loCatId="relationship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FB1603A-5C7D-4CDD-A445-F8E7A2B720BF}">
      <dgm:prSet phldrT="[Текст]" custT="1"/>
      <dgm:spPr/>
      <dgm:t>
        <a:bodyPr/>
        <a:lstStyle/>
        <a:p>
          <a:r>
            <a:rPr lang="ru-RU" sz="1800" dirty="0" smtClean="0">
              <a:latin typeface="Georgia" pitchFamily="18" charset="0"/>
            </a:rPr>
            <a:t>Географическое положение озера</a:t>
          </a:r>
          <a:endParaRPr lang="ru-RU" sz="1800" dirty="0">
            <a:latin typeface="Georgia" pitchFamily="18" charset="0"/>
          </a:endParaRPr>
        </a:p>
      </dgm:t>
    </dgm:pt>
    <dgm:pt modelId="{630197A5-FAA1-4270-B3E0-403A9394508D}" type="parTrans" cxnId="{91E0C5F2-9F8D-40D8-91E5-5BAD22FD5DEE}">
      <dgm:prSet/>
      <dgm:spPr/>
      <dgm:t>
        <a:bodyPr/>
        <a:lstStyle/>
        <a:p>
          <a:endParaRPr lang="ru-RU"/>
        </a:p>
      </dgm:t>
    </dgm:pt>
    <dgm:pt modelId="{A2C7C2FE-C8A1-408C-82F6-9BFC4E574E8E}" type="sibTrans" cxnId="{91E0C5F2-9F8D-40D8-91E5-5BAD22FD5DEE}">
      <dgm:prSet/>
      <dgm:spPr/>
      <dgm:t>
        <a:bodyPr/>
        <a:lstStyle/>
        <a:p>
          <a:endParaRPr lang="ru-RU"/>
        </a:p>
      </dgm:t>
    </dgm:pt>
    <dgm:pt modelId="{B9ABF614-0AF1-4F03-ADB7-9B78A1A2AF5C}">
      <dgm:prSet phldrT="[Текст]" custT="1"/>
      <dgm:spPr/>
      <dgm:t>
        <a:bodyPr/>
        <a:lstStyle/>
        <a:p>
          <a:r>
            <a:rPr lang="ru-RU" sz="1800" dirty="0" smtClean="0">
              <a:latin typeface="Georgia" pitchFamily="18" charset="0"/>
            </a:rPr>
            <a:t>Тайна названия озера</a:t>
          </a:r>
          <a:endParaRPr lang="ru-RU" sz="1800" dirty="0">
            <a:latin typeface="Georgia" pitchFamily="18" charset="0"/>
          </a:endParaRPr>
        </a:p>
      </dgm:t>
    </dgm:pt>
    <dgm:pt modelId="{5F87C1AB-84A5-4861-B01C-8752A5354750}" type="parTrans" cxnId="{03AED03C-640B-4969-88A9-FC0A23652D93}">
      <dgm:prSet/>
      <dgm:spPr/>
      <dgm:t>
        <a:bodyPr/>
        <a:lstStyle/>
        <a:p>
          <a:endParaRPr lang="ru-RU"/>
        </a:p>
      </dgm:t>
    </dgm:pt>
    <dgm:pt modelId="{D3CA3393-32F4-4977-A019-5399B4D1AE8C}" type="sibTrans" cxnId="{03AED03C-640B-4969-88A9-FC0A23652D93}">
      <dgm:prSet/>
      <dgm:spPr/>
      <dgm:t>
        <a:bodyPr/>
        <a:lstStyle/>
        <a:p>
          <a:endParaRPr lang="ru-RU"/>
        </a:p>
      </dgm:t>
    </dgm:pt>
    <dgm:pt modelId="{FDADB123-03E5-427D-AAF6-10ED2EE492B0}">
      <dgm:prSet phldrT="[Текст]" custT="1"/>
      <dgm:spPr/>
      <dgm:t>
        <a:bodyPr/>
        <a:lstStyle/>
        <a:p>
          <a:r>
            <a:rPr lang="ru-RU" sz="1800" dirty="0" smtClean="0">
              <a:latin typeface="Georgia" pitchFamily="18" charset="0"/>
            </a:rPr>
            <a:t>Легенды и предания</a:t>
          </a:r>
          <a:endParaRPr lang="ru-RU" sz="1800" dirty="0">
            <a:latin typeface="Georgia" pitchFamily="18" charset="0"/>
          </a:endParaRPr>
        </a:p>
      </dgm:t>
    </dgm:pt>
    <dgm:pt modelId="{C9CDD0FB-8D43-4AFF-AF93-9B999F079EDB}" type="parTrans" cxnId="{89295539-DD00-4A0A-B7D5-81BCD9E39ECB}">
      <dgm:prSet/>
      <dgm:spPr/>
      <dgm:t>
        <a:bodyPr/>
        <a:lstStyle/>
        <a:p>
          <a:endParaRPr lang="ru-RU"/>
        </a:p>
      </dgm:t>
    </dgm:pt>
    <dgm:pt modelId="{D169713E-CFBF-4EC4-9A19-ADC2838B0E67}" type="sibTrans" cxnId="{89295539-DD00-4A0A-B7D5-81BCD9E39ECB}">
      <dgm:prSet/>
      <dgm:spPr/>
      <dgm:t>
        <a:bodyPr/>
        <a:lstStyle/>
        <a:p>
          <a:endParaRPr lang="ru-RU"/>
        </a:p>
      </dgm:t>
    </dgm:pt>
    <dgm:pt modelId="{C787A6EA-3E6D-461A-8A9F-2CBD89EC8E56}">
      <dgm:prSet/>
      <dgm:spPr/>
      <dgm:t>
        <a:bodyPr/>
        <a:lstStyle/>
        <a:p>
          <a:endParaRPr lang="ru-RU"/>
        </a:p>
      </dgm:t>
    </dgm:pt>
    <dgm:pt modelId="{3A2B2B31-10B7-4025-86E5-C3AD8EB377D2}" type="parTrans" cxnId="{C57D81A8-EE67-4456-986C-B6CAB0A62B74}">
      <dgm:prSet/>
      <dgm:spPr/>
      <dgm:t>
        <a:bodyPr/>
        <a:lstStyle/>
        <a:p>
          <a:endParaRPr lang="ru-RU"/>
        </a:p>
      </dgm:t>
    </dgm:pt>
    <dgm:pt modelId="{B82A3770-002A-4460-98FA-1C60FA7CFB18}" type="sibTrans" cxnId="{C57D81A8-EE67-4456-986C-B6CAB0A62B74}">
      <dgm:prSet/>
      <dgm:spPr/>
      <dgm:t>
        <a:bodyPr/>
        <a:lstStyle/>
        <a:p>
          <a:endParaRPr lang="ru-RU"/>
        </a:p>
      </dgm:t>
    </dgm:pt>
    <dgm:pt modelId="{BC54C1F9-374E-40CA-8B75-43F419EC99C9}">
      <dgm:prSet custT="1"/>
      <dgm:spPr/>
      <dgm:t>
        <a:bodyPr/>
        <a:lstStyle/>
        <a:p>
          <a:r>
            <a:rPr lang="ru-RU" sz="1800" dirty="0" smtClean="0">
              <a:latin typeface="Georgia" pitchFamily="18" charset="0"/>
            </a:rPr>
            <a:t>Первые люди,</a:t>
          </a:r>
        </a:p>
        <a:p>
          <a:r>
            <a:rPr lang="ru-RU" sz="1800" dirty="0" smtClean="0">
              <a:latin typeface="Georgia" pitchFamily="18" charset="0"/>
            </a:rPr>
            <a:t>населяющие берега озера </a:t>
          </a:r>
          <a:endParaRPr lang="ru-RU" sz="1800" dirty="0">
            <a:latin typeface="Georgia" pitchFamily="18" charset="0"/>
          </a:endParaRPr>
        </a:p>
      </dgm:t>
    </dgm:pt>
    <dgm:pt modelId="{85343DC1-D732-424D-AD72-A334B092AD42}" type="sibTrans" cxnId="{DBC08A71-381F-4918-87BB-D3C1F920B79B}">
      <dgm:prSet/>
      <dgm:spPr/>
      <dgm:t>
        <a:bodyPr/>
        <a:lstStyle/>
        <a:p>
          <a:endParaRPr lang="ru-RU"/>
        </a:p>
      </dgm:t>
    </dgm:pt>
    <dgm:pt modelId="{8EB1EE69-507B-4C53-A311-9CBEE9E1ABDD}" type="parTrans" cxnId="{DBC08A71-381F-4918-87BB-D3C1F920B79B}">
      <dgm:prSet/>
      <dgm:spPr/>
      <dgm:t>
        <a:bodyPr/>
        <a:lstStyle/>
        <a:p>
          <a:endParaRPr lang="ru-RU"/>
        </a:p>
      </dgm:t>
    </dgm:pt>
    <dgm:pt modelId="{BC48FBB3-7D61-4426-9A85-0FB61231E492}">
      <dgm:prSet custT="1"/>
      <dgm:spPr/>
      <dgm:t>
        <a:bodyPr/>
        <a:lstStyle/>
        <a:p>
          <a:r>
            <a:rPr lang="ru-RU" sz="1800" dirty="0" smtClean="0">
              <a:latin typeface="Georgia" pitchFamily="18" charset="0"/>
            </a:rPr>
            <a:t>Рыболовство</a:t>
          </a:r>
          <a:endParaRPr lang="ru-RU" sz="1800" dirty="0">
            <a:latin typeface="Georgia" pitchFamily="18" charset="0"/>
          </a:endParaRPr>
        </a:p>
      </dgm:t>
    </dgm:pt>
    <dgm:pt modelId="{F300DC2B-CECC-47BB-8342-FEDFA2433A23}" type="parTrans" cxnId="{F2522445-1A96-42C0-AFAA-CABDD1936C95}">
      <dgm:prSet/>
      <dgm:spPr/>
      <dgm:t>
        <a:bodyPr/>
        <a:lstStyle/>
        <a:p>
          <a:endParaRPr lang="ru-RU"/>
        </a:p>
      </dgm:t>
    </dgm:pt>
    <dgm:pt modelId="{CA372FAB-8B2E-4FB1-B27C-7E5E0D12224A}" type="sibTrans" cxnId="{F2522445-1A96-42C0-AFAA-CABDD1936C95}">
      <dgm:prSet/>
      <dgm:spPr/>
      <dgm:t>
        <a:bodyPr/>
        <a:lstStyle/>
        <a:p>
          <a:endParaRPr lang="ru-RU"/>
        </a:p>
      </dgm:t>
    </dgm:pt>
    <dgm:pt modelId="{B59909EE-A54C-4A1E-B6BC-38D989434712}" type="pres">
      <dgm:prSet presAssocID="{77EBAED4-E369-4A35-9360-0199033093C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79ED66-87C3-4F74-B2AE-37974EEC2B8B}" type="pres">
      <dgm:prSet presAssocID="{BFB1603A-5C7D-4CDD-A445-F8E7A2B720BF}" presName="circle1" presStyleLbl="node1" presStyleIdx="0" presStyleCnt="5"/>
      <dgm:spPr/>
    </dgm:pt>
    <dgm:pt modelId="{80F5E514-A0B0-4F3D-823B-9799236DCC19}" type="pres">
      <dgm:prSet presAssocID="{BFB1603A-5C7D-4CDD-A445-F8E7A2B720BF}" presName="space" presStyleCnt="0"/>
      <dgm:spPr/>
    </dgm:pt>
    <dgm:pt modelId="{AE5816B5-EA28-4D56-A9C2-C450A4E7FDA7}" type="pres">
      <dgm:prSet presAssocID="{BFB1603A-5C7D-4CDD-A445-F8E7A2B720BF}" presName="rect1" presStyleLbl="alignAcc1" presStyleIdx="0" presStyleCnt="5" custLinFactNeighborX="-481" custLinFactNeighborY="-521"/>
      <dgm:spPr/>
      <dgm:t>
        <a:bodyPr/>
        <a:lstStyle/>
        <a:p>
          <a:endParaRPr lang="ru-RU"/>
        </a:p>
      </dgm:t>
    </dgm:pt>
    <dgm:pt modelId="{408E7B77-DE4F-46FF-90C2-BD2A2DBBB24C}" type="pres">
      <dgm:prSet presAssocID="{BC54C1F9-374E-40CA-8B75-43F419EC99C9}" presName="vertSpace2" presStyleLbl="node1" presStyleIdx="0" presStyleCnt="5"/>
      <dgm:spPr/>
    </dgm:pt>
    <dgm:pt modelId="{383D742B-B211-43EC-89CD-EB93984BB300}" type="pres">
      <dgm:prSet presAssocID="{BC54C1F9-374E-40CA-8B75-43F419EC99C9}" presName="circle2" presStyleLbl="node1" presStyleIdx="1" presStyleCnt="5"/>
      <dgm:spPr/>
    </dgm:pt>
    <dgm:pt modelId="{4E2A4E41-33C0-45C1-B23A-55A5A232732B}" type="pres">
      <dgm:prSet presAssocID="{BC54C1F9-374E-40CA-8B75-43F419EC99C9}" presName="rect2" presStyleLbl="alignAcc1" presStyleIdx="1" presStyleCnt="5" custLinFactNeighborX="-481" custLinFactNeighborY="141"/>
      <dgm:spPr/>
      <dgm:t>
        <a:bodyPr/>
        <a:lstStyle/>
        <a:p>
          <a:endParaRPr lang="ru-RU"/>
        </a:p>
      </dgm:t>
    </dgm:pt>
    <dgm:pt modelId="{B71567A6-7656-4D97-8BC9-F8904740CA61}" type="pres">
      <dgm:prSet presAssocID="{B9ABF614-0AF1-4F03-ADB7-9B78A1A2AF5C}" presName="vertSpace3" presStyleLbl="node1" presStyleIdx="1" presStyleCnt="5"/>
      <dgm:spPr/>
    </dgm:pt>
    <dgm:pt modelId="{077837A6-2796-49F2-B4CF-03F38672A61C}" type="pres">
      <dgm:prSet presAssocID="{B9ABF614-0AF1-4F03-ADB7-9B78A1A2AF5C}" presName="circle3" presStyleLbl="node1" presStyleIdx="2" presStyleCnt="5"/>
      <dgm:spPr/>
    </dgm:pt>
    <dgm:pt modelId="{5D0E0E85-B241-4D8E-8E67-ED389840329A}" type="pres">
      <dgm:prSet presAssocID="{B9ABF614-0AF1-4F03-ADB7-9B78A1A2AF5C}" presName="rect3" presStyleLbl="alignAcc1" presStyleIdx="2" presStyleCnt="5" custLinFactNeighborX="-481" custLinFactNeighborY="1535"/>
      <dgm:spPr/>
      <dgm:t>
        <a:bodyPr/>
        <a:lstStyle/>
        <a:p>
          <a:endParaRPr lang="ru-RU"/>
        </a:p>
      </dgm:t>
    </dgm:pt>
    <dgm:pt modelId="{3FA319DE-D102-4324-9AC0-02E31FA1CD88}" type="pres">
      <dgm:prSet presAssocID="{BC48FBB3-7D61-4426-9A85-0FB61231E492}" presName="vertSpace4" presStyleLbl="node1" presStyleIdx="2" presStyleCnt="5"/>
      <dgm:spPr/>
    </dgm:pt>
    <dgm:pt modelId="{D38A288E-72D7-4B68-9C1B-4CD20A19F9F2}" type="pres">
      <dgm:prSet presAssocID="{BC48FBB3-7D61-4426-9A85-0FB61231E492}" presName="circle4" presStyleLbl="node1" presStyleIdx="3" presStyleCnt="5"/>
      <dgm:spPr/>
    </dgm:pt>
    <dgm:pt modelId="{A624331D-B659-4E5A-902E-F8DEE4F63CDA}" type="pres">
      <dgm:prSet presAssocID="{BC48FBB3-7D61-4426-9A85-0FB61231E492}" presName="rect4" presStyleLbl="alignAcc1" presStyleIdx="3" presStyleCnt="5"/>
      <dgm:spPr/>
      <dgm:t>
        <a:bodyPr/>
        <a:lstStyle/>
        <a:p>
          <a:endParaRPr lang="ru-RU"/>
        </a:p>
      </dgm:t>
    </dgm:pt>
    <dgm:pt modelId="{0759DCE0-8D68-4D54-99B6-95F532B2D456}" type="pres">
      <dgm:prSet presAssocID="{FDADB123-03E5-427D-AAF6-10ED2EE492B0}" presName="vertSpace5" presStyleLbl="node1" presStyleIdx="3" presStyleCnt="5"/>
      <dgm:spPr/>
    </dgm:pt>
    <dgm:pt modelId="{2E177A17-93EB-42D0-B39D-69D4385F9016}" type="pres">
      <dgm:prSet presAssocID="{FDADB123-03E5-427D-AAF6-10ED2EE492B0}" presName="circle5" presStyleLbl="node1" presStyleIdx="4" presStyleCnt="5"/>
      <dgm:spPr/>
    </dgm:pt>
    <dgm:pt modelId="{65CF1EA4-F3D9-4CB5-997E-886F805AD154}" type="pres">
      <dgm:prSet presAssocID="{FDADB123-03E5-427D-AAF6-10ED2EE492B0}" presName="rect5" presStyleLbl="alignAcc1" presStyleIdx="4" presStyleCnt="5"/>
      <dgm:spPr/>
      <dgm:t>
        <a:bodyPr/>
        <a:lstStyle/>
        <a:p>
          <a:endParaRPr lang="ru-RU"/>
        </a:p>
      </dgm:t>
    </dgm:pt>
    <dgm:pt modelId="{3DD93D28-21FE-4D1E-B080-63026AB32CC2}" type="pres">
      <dgm:prSet presAssocID="{BFB1603A-5C7D-4CDD-A445-F8E7A2B720BF}" presName="rect1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88759-F8A4-4014-A46D-D6A6E09233BD}" type="pres">
      <dgm:prSet presAssocID="{BFB1603A-5C7D-4CDD-A445-F8E7A2B720BF}" presName="rect1ChTx" presStyleLbl="alignAcc1" presStyleIdx="4" presStyleCnt="5" custFlipHor="1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EC144-FD4C-4CB2-A5BE-EC3CBCAFE1CC}" type="pres">
      <dgm:prSet presAssocID="{BC54C1F9-374E-40CA-8B75-43F419EC99C9}" presName="rect2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24AE3-76B5-4710-8938-5C32A372DDCD}" type="pres">
      <dgm:prSet presAssocID="{BC54C1F9-374E-40CA-8B75-43F419EC99C9}" presName="rect2ChTx" presStyleLbl="alignAcc1" presStyleIdx="4" presStyleCnt="5">
        <dgm:presLayoutVars>
          <dgm:bulletEnabled val="1"/>
        </dgm:presLayoutVars>
      </dgm:prSet>
      <dgm:spPr/>
    </dgm:pt>
    <dgm:pt modelId="{C891CE82-F85F-47AA-8AA9-41CAFCFC32D9}" type="pres">
      <dgm:prSet presAssocID="{B9ABF614-0AF1-4F03-ADB7-9B78A1A2AF5C}" presName="rect3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50449-5E0B-4B8B-96F3-3F96A4FDF312}" type="pres">
      <dgm:prSet presAssocID="{B9ABF614-0AF1-4F03-ADB7-9B78A1A2AF5C}" presName="rect3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560B7-A331-4969-8969-9E67BE0DC1D1}" type="pres">
      <dgm:prSet presAssocID="{BC48FBB3-7D61-4426-9A85-0FB61231E492}" presName="rect4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15B9D-A1C5-472B-AC23-EFBC3DA064CA}" type="pres">
      <dgm:prSet presAssocID="{BC48FBB3-7D61-4426-9A85-0FB61231E492}" presName="rect4ChTx" presStyleLbl="alignAcc1" presStyleIdx="4" presStyleCnt="5">
        <dgm:presLayoutVars>
          <dgm:bulletEnabled val="1"/>
        </dgm:presLayoutVars>
      </dgm:prSet>
      <dgm:spPr/>
    </dgm:pt>
    <dgm:pt modelId="{86903554-3C61-4F83-A7F6-6AFECEE31571}" type="pres">
      <dgm:prSet presAssocID="{FDADB123-03E5-427D-AAF6-10ED2EE492B0}" presName="rect5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8F8AC-260E-42A9-A77C-8D30831F25D7}" type="pres">
      <dgm:prSet presAssocID="{FDADB123-03E5-427D-AAF6-10ED2EE492B0}" presName="rect5ChTx" presStyleLbl="alignAcc1" presStyleIdx="4" presStyleCnt="5">
        <dgm:presLayoutVars>
          <dgm:bulletEnabled val="1"/>
        </dgm:presLayoutVars>
      </dgm:prSet>
      <dgm:spPr/>
    </dgm:pt>
  </dgm:ptLst>
  <dgm:cxnLst>
    <dgm:cxn modelId="{623FE370-2FE2-44CE-B15F-6EA77B6CF7FA}" type="presOf" srcId="{BFB1603A-5C7D-4CDD-A445-F8E7A2B720BF}" destId="{AE5816B5-EA28-4D56-A9C2-C450A4E7FDA7}" srcOrd="0" destOrd="0" presId="urn:microsoft.com/office/officeart/2005/8/layout/target3"/>
    <dgm:cxn modelId="{5778D045-39AF-488B-94DB-6DC3EBD2C20F}" type="presOf" srcId="{BC48FBB3-7D61-4426-9A85-0FB61231E492}" destId="{A624331D-B659-4E5A-902E-F8DEE4F63CDA}" srcOrd="0" destOrd="0" presId="urn:microsoft.com/office/officeart/2005/8/layout/target3"/>
    <dgm:cxn modelId="{6082D1BB-6D08-47AE-8ED1-C60B73144C76}" type="presOf" srcId="{BC54C1F9-374E-40CA-8B75-43F419EC99C9}" destId="{A0FEC144-FD4C-4CB2-A5BE-EC3CBCAFE1CC}" srcOrd="1" destOrd="0" presId="urn:microsoft.com/office/officeart/2005/8/layout/target3"/>
    <dgm:cxn modelId="{DBC08A71-381F-4918-87BB-D3C1F920B79B}" srcId="{77EBAED4-E369-4A35-9360-0199033093CF}" destId="{BC54C1F9-374E-40CA-8B75-43F419EC99C9}" srcOrd="1" destOrd="0" parTransId="{8EB1EE69-507B-4C53-A311-9CBEE9E1ABDD}" sibTransId="{85343DC1-D732-424D-AD72-A334B092AD42}"/>
    <dgm:cxn modelId="{C57D81A8-EE67-4456-986C-B6CAB0A62B74}" srcId="{B9ABF614-0AF1-4F03-ADB7-9B78A1A2AF5C}" destId="{C787A6EA-3E6D-461A-8A9F-2CBD89EC8E56}" srcOrd="0" destOrd="0" parTransId="{3A2B2B31-10B7-4025-86E5-C3AD8EB377D2}" sibTransId="{B82A3770-002A-4460-98FA-1C60FA7CFB18}"/>
    <dgm:cxn modelId="{FA8076C5-FCBA-41C6-9A3C-036A91C0A24E}" type="presOf" srcId="{FDADB123-03E5-427D-AAF6-10ED2EE492B0}" destId="{65CF1EA4-F3D9-4CB5-997E-886F805AD154}" srcOrd="0" destOrd="0" presId="urn:microsoft.com/office/officeart/2005/8/layout/target3"/>
    <dgm:cxn modelId="{94C4EE8F-3732-4C08-9EB6-780760B24D1D}" type="presOf" srcId="{FDADB123-03E5-427D-AAF6-10ED2EE492B0}" destId="{86903554-3C61-4F83-A7F6-6AFECEE31571}" srcOrd="1" destOrd="0" presId="urn:microsoft.com/office/officeart/2005/8/layout/target3"/>
    <dgm:cxn modelId="{538298F0-1BA6-4F56-86CF-4F9500389749}" type="presOf" srcId="{B9ABF614-0AF1-4F03-ADB7-9B78A1A2AF5C}" destId="{C891CE82-F85F-47AA-8AA9-41CAFCFC32D9}" srcOrd="1" destOrd="0" presId="urn:microsoft.com/office/officeart/2005/8/layout/target3"/>
    <dgm:cxn modelId="{54C5D9D6-B9A1-4015-AE22-3BF78DEE620E}" type="presOf" srcId="{BC54C1F9-374E-40CA-8B75-43F419EC99C9}" destId="{4E2A4E41-33C0-45C1-B23A-55A5A232732B}" srcOrd="0" destOrd="0" presId="urn:microsoft.com/office/officeart/2005/8/layout/target3"/>
    <dgm:cxn modelId="{4E1FCE31-F102-4E51-8AA2-E933E0724844}" type="presOf" srcId="{B9ABF614-0AF1-4F03-ADB7-9B78A1A2AF5C}" destId="{5D0E0E85-B241-4D8E-8E67-ED389840329A}" srcOrd="0" destOrd="0" presId="urn:microsoft.com/office/officeart/2005/8/layout/target3"/>
    <dgm:cxn modelId="{89295539-DD00-4A0A-B7D5-81BCD9E39ECB}" srcId="{77EBAED4-E369-4A35-9360-0199033093CF}" destId="{FDADB123-03E5-427D-AAF6-10ED2EE492B0}" srcOrd="4" destOrd="0" parTransId="{C9CDD0FB-8D43-4AFF-AF93-9B999F079EDB}" sibTransId="{D169713E-CFBF-4EC4-9A19-ADC2838B0E67}"/>
    <dgm:cxn modelId="{03AED03C-640B-4969-88A9-FC0A23652D93}" srcId="{77EBAED4-E369-4A35-9360-0199033093CF}" destId="{B9ABF614-0AF1-4F03-ADB7-9B78A1A2AF5C}" srcOrd="2" destOrd="0" parTransId="{5F87C1AB-84A5-4861-B01C-8752A5354750}" sibTransId="{D3CA3393-32F4-4977-A019-5399B4D1AE8C}"/>
    <dgm:cxn modelId="{91E0C5F2-9F8D-40D8-91E5-5BAD22FD5DEE}" srcId="{77EBAED4-E369-4A35-9360-0199033093CF}" destId="{BFB1603A-5C7D-4CDD-A445-F8E7A2B720BF}" srcOrd="0" destOrd="0" parTransId="{630197A5-FAA1-4270-B3E0-403A9394508D}" sibTransId="{A2C7C2FE-C8A1-408C-82F6-9BFC4E574E8E}"/>
    <dgm:cxn modelId="{13001017-FFEB-454B-BF74-7E4735BA0245}" type="presOf" srcId="{BFB1603A-5C7D-4CDD-A445-F8E7A2B720BF}" destId="{3DD93D28-21FE-4D1E-B080-63026AB32CC2}" srcOrd="1" destOrd="0" presId="urn:microsoft.com/office/officeart/2005/8/layout/target3"/>
    <dgm:cxn modelId="{AF960A36-7635-405A-9E50-0CBA61DCA9DF}" type="presOf" srcId="{BC48FBB3-7D61-4426-9A85-0FB61231E492}" destId="{9FF560B7-A331-4969-8969-9E67BE0DC1D1}" srcOrd="1" destOrd="0" presId="urn:microsoft.com/office/officeart/2005/8/layout/target3"/>
    <dgm:cxn modelId="{F2522445-1A96-42C0-AFAA-CABDD1936C95}" srcId="{77EBAED4-E369-4A35-9360-0199033093CF}" destId="{BC48FBB3-7D61-4426-9A85-0FB61231E492}" srcOrd="3" destOrd="0" parTransId="{F300DC2B-CECC-47BB-8342-FEDFA2433A23}" sibTransId="{CA372FAB-8B2E-4FB1-B27C-7E5E0D12224A}"/>
    <dgm:cxn modelId="{3A6F5B8B-B64E-4FC6-B053-E1FC550F7FA6}" type="presOf" srcId="{C787A6EA-3E6D-461A-8A9F-2CBD89EC8E56}" destId="{92450449-5E0B-4B8B-96F3-3F96A4FDF312}" srcOrd="0" destOrd="0" presId="urn:microsoft.com/office/officeart/2005/8/layout/target3"/>
    <dgm:cxn modelId="{D3331089-77CB-4223-8595-1AABD44486A2}" type="presOf" srcId="{77EBAED4-E369-4A35-9360-0199033093CF}" destId="{B59909EE-A54C-4A1E-B6BC-38D989434712}" srcOrd="0" destOrd="0" presId="urn:microsoft.com/office/officeart/2005/8/layout/target3"/>
    <dgm:cxn modelId="{4C55C334-56CF-4E09-9D94-5B786FACF205}" type="presParOf" srcId="{B59909EE-A54C-4A1E-B6BC-38D989434712}" destId="{9579ED66-87C3-4F74-B2AE-37974EEC2B8B}" srcOrd="0" destOrd="0" presId="urn:microsoft.com/office/officeart/2005/8/layout/target3"/>
    <dgm:cxn modelId="{B4273E00-27A0-4E3F-96DF-D9AD5B8F6126}" type="presParOf" srcId="{B59909EE-A54C-4A1E-B6BC-38D989434712}" destId="{80F5E514-A0B0-4F3D-823B-9799236DCC19}" srcOrd="1" destOrd="0" presId="urn:microsoft.com/office/officeart/2005/8/layout/target3"/>
    <dgm:cxn modelId="{AB781537-6F3C-4FB5-8E28-3C9901B5BFD3}" type="presParOf" srcId="{B59909EE-A54C-4A1E-B6BC-38D989434712}" destId="{AE5816B5-EA28-4D56-A9C2-C450A4E7FDA7}" srcOrd="2" destOrd="0" presId="urn:microsoft.com/office/officeart/2005/8/layout/target3"/>
    <dgm:cxn modelId="{DE1B8622-06FD-4304-A5B5-9DF9C83B739D}" type="presParOf" srcId="{B59909EE-A54C-4A1E-B6BC-38D989434712}" destId="{408E7B77-DE4F-46FF-90C2-BD2A2DBBB24C}" srcOrd="3" destOrd="0" presId="urn:microsoft.com/office/officeart/2005/8/layout/target3"/>
    <dgm:cxn modelId="{7EC65251-F7A7-47F9-9B2A-5DF8158834B4}" type="presParOf" srcId="{B59909EE-A54C-4A1E-B6BC-38D989434712}" destId="{383D742B-B211-43EC-89CD-EB93984BB300}" srcOrd="4" destOrd="0" presId="urn:microsoft.com/office/officeart/2005/8/layout/target3"/>
    <dgm:cxn modelId="{D8F97BC8-DE7C-4C34-A102-1BDF481E4C2B}" type="presParOf" srcId="{B59909EE-A54C-4A1E-B6BC-38D989434712}" destId="{4E2A4E41-33C0-45C1-B23A-55A5A232732B}" srcOrd="5" destOrd="0" presId="urn:microsoft.com/office/officeart/2005/8/layout/target3"/>
    <dgm:cxn modelId="{2A35F557-9B9C-4B61-B8B0-48A7913B8A58}" type="presParOf" srcId="{B59909EE-A54C-4A1E-B6BC-38D989434712}" destId="{B71567A6-7656-4D97-8BC9-F8904740CA61}" srcOrd="6" destOrd="0" presId="urn:microsoft.com/office/officeart/2005/8/layout/target3"/>
    <dgm:cxn modelId="{CD37D7CC-7FCA-44E3-BB04-1306812B0113}" type="presParOf" srcId="{B59909EE-A54C-4A1E-B6BC-38D989434712}" destId="{077837A6-2796-49F2-B4CF-03F38672A61C}" srcOrd="7" destOrd="0" presId="urn:microsoft.com/office/officeart/2005/8/layout/target3"/>
    <dgm:cxn modelId="{DFFED067-EB38-4EB0-BE3E-7426A085BAC3}" type="presParOf" srcId="{B59909EE-A54C-4A1E-B6BC-38D989434712}" destId="{5D0E0E85-B241-4D8E-8E67-ED389840329A}" srcOrd="8" destOrd="0" presId="urn:microsoft.com/office/officeart/2005/8/layout/target3"/>
    <dgm:cxn modelId="{A70EA828-4DEA-4E03-8E01-083DCE74CAD1}" type="presParOf" srcId="{B59909EE-A54C-4A1E-B6BC-38D989434712}" destId="{3FA319DE-D102-4324-9AC0-02E31FA1CD88}" srcOrd="9" destOrd="0" presId="urn:microsoft.com/office/officeart/2005/8/layout/target3"/>
    <dgm:cxn modelId="{3F1670B1-D588-456C-A0C1-665DF1D23FF5}" type="presParOf" srcId="{B59909EE-A54C-4A1E-B6BC-38D989434712}" destId="{D38A288E-72D7-4B68-9C1B-4CD20A19F9F2}" srcOrd="10" destOrd="0" presId="urn:microsoft.com/office/officeart/2005/8/layout/target3"/>
    <dgm:cxn modelId="{63597FD3-8517-4F48-8381-4309999F4F43}" type="presParOf" srcId="{B59909EE-A54C-4A1E-B6BC-38D989434712}" destId="{A624331D-B659-4E5A-902E-F8DEE4F63CDA}" srcOrd="11" destOrd="0" presId="urn:microsoft.com/office/officeart/2005/8/layout/target3"/>
    <dgm:cxn modelId="{EB449046-5F7A-4669-BC5F-CCB1D138DC18}" type="presParOf" srcId="{B59909EE-A54C-4A1E-B6BC-38D989434712}" destId="{0759DCE0-8D68-4D54-99B6-95F532B2D456}" srcOrd="12" destOrd="0" presId="urn:microsoft.com/office/officeart/2005/8/layout/target3"/>
    <dgm:cxn modelId="{498956B8-DB2C-4409-818F-C30EF317722F}" type="presParOf" srcId="{B59909EE-A54C-4A1E-B6BC-38D989434712}" destId="{2E177A17-93EB-42D0-B39D-69D4385F9016}" srcOrd="13" destOrd="0" presId="urn:microsoft.com/office/officeart/2005/8/layout/target3"/>
    <dgm:cxn modelId="{68F839AE-D2FD-4AD3-9DB2-F33B8980E92A}" type="presParOf" srcId="{B59909EE-A54C-4A1E-B6BC-38D989434712}" destId="{65CF1EA4-F3D9-4CB5-997E-886F805AD154}" srcOrd="14" destOrd="0" presId="urn:microsoft.com/office/officeart/2005/8/layout/target3"/>
    <dgm:cxn modelId="{877A21AE-4D7A-4852-9FA6-F937305E4A1B}" type="presParOf" srcId="{B59909EE-A54C-4A1E-B6BC-38D989434712}" destId="{3DD93D28-21FE-4D1E-B080-63026AB32CC2}" srcOrd="15" destOrd="0" presId="urn:microsoft.com/office/officeart/2005/8/layout/target3"/>
    <dgm:cxn modelId="{D0BAC169-BC15-4D49-B4FB-FCC199A2C16A}" type="presParOf" srcId="{B59909EE-A54C-4A1E-B6BC-38D989434712}" destId="{0E188759-F8A4-4014-A46D-D6A6E09233BD}" srcOrd="16" destOrd="0" presId="urn:microsoft.com/office/officeart/2005/8/layout/target3"/>
    <dgm:cxn modelId="{52D63C3A-93B0-4FC1-9D5C-39612AC5DD18}" type="presParOf" srcId="{B59909EE-A54C-4A1E-B6BC-38D989434712}" destId="{A0FEC144-FD4C-4CB2-A5BE-EC3CBCAFE1CC}" srcOrd="17" destOrd="0" presId="urn:microsoft.com/office/officeart/2005/8/layout/target3"/>
    <dgm:cxn modelId="{73D50853-4423-4FB6-A2A6-4423802EC11D}" type="presParOf" srcId="{B59909EE-A54C-4A1E-B6BC-38D989434712}" destId="{68C24AE3-76B5-4710-8938-5C32A372DDCD}" srcOrd="18" destOrd="0" presId="urn:microsoft.com/office/officeart/2005/8/layout/target3"/>
    <dgm:cxn modelId="{3C1C4C34-53E2-4735-9138-82D4036A4BD4}" type="presParOf" srcId="{B59909EE-A54C-4A1E-B6BC-38D989434712}" destId="{C891CE82-F85F-47AA-8AA9-41CAFCFC32D9}" srcOrd="19" destOrd="0" presId="urn:microsoft.com/office/officeart/2005/8/layout/target3"/>
    <dgm:cxn modelId="{588ACC31-5E71-4BC5-8423-169790386954}" type="presParOf" srcId="{B59909EE-A54C-4A1E-B6BC-38D989434712}" destId="{92450449-5E0B-4B8B-96F3-3F96A4FDF312}" srcOrd="20" destOrd="0" presId="urn:microsoft.com/office/officeart/2005/8/layout/target3"/>
    <dgm:cxn modelId="{F1944B93-9E28-4637-A6B4-904EC6CB43F4}" type="presParOf" srcId="{B59909EE-A54C-4A1E-B6BC-38D989434712}" destId="{9FF560B7-A331-4969-8969-9E67BE0DC1D1}" srcOrd="21" destOrd="0" presId="urn:microsoft.com/office/officeart/2005/8/layout/target3"/>
    <dgm:cxn modelId="{D8AF4030-E9EE-4334-86CA-0BD09733DD76}" type="presParOf" srcId="{B59909EE-A54C-4A1E-B6BC-38D989434712}" destId="{D4C15B9D-A1C5-472B-AC23-EFBC3DA064CA}" srcOrd="22" destOrd="0" presId="urn:microsoft.com/office/officeart/2005/8/layout/target3"/>
    <dgm:cxn modelId="{542C5C77-DF45-4F17-951B-F1718830BAE4}" type="presParOf" srcId="{B59909EE-A54C-4A1E-B6BC-38D989434712}" destId="{86903554-3C61-4F83-A7F6-6AFECEE31571}" srcOrd="23" destOrd="0" presId="urn:microsoft.com/office/officeart/2005/8/layout/target3"/>
    <dgm:cxn modelId="{49610999-FF31-4DBF-80BF-6B00D5439462}" type="presParOf" srcId="{B59909EE-A54C-4A1E-B6BC-38D989434712}" destId="{EAF8F8AC-260E-42A9-A77C-8D30831F25D7}" srcOrd="2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79ED66-87C3-4F74-B2AE-37974EEC2B8B}">
      <dsp:nvSpPr>
        <dsp:cNvPr id="0" name=""/>
        <dsp:cNvSpPr/>
      </dsp:nvSpPr>
      <dsp:spPr>
        <a:xfrm>
          <a:off x="0" y="0"/>
          <a:ext cx="4572000" cy="4572000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5816B5-EA28-4D56-A9C2-C450A4E7FDA7}">
      <dsp:nvSpPr>
        <dsp:cNvPr id="0" name=""/>
        <dsp:cNvSpPr/>
      </dsp:nvSpPr>
      <dsp:spPr>
        <a:xfrm>
          <a:off x="2257411" y="0"/>
          <a:ext cx="5943600" cy="4572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itchFamily="18" charset="0"/>
            </a:rPr>
            <a:t>Географическое положение озера</a:t>
          </a:r>
          <a:endParaRPr lang="ru-RU" sz="1800" kern="1200" dirty="0">
            <a:latin typeface="Georgia" pitchFamily="18" charset="0"/>
          </a:endParaRPr>
        </a:p>
      </dsp:txBody>
      <dsp:txXfrm>
        <a:off x="2257411" y="0"/>
        <a:ext cx="2971800" cy="731520"/>
      </dsp:txXfrm>
    </dsp:sp>
    <dsp:sp modelId="{383D742B-B211-43EC-89CD-EB93984BB300}">
      <dsp:nvSpPr>
        <dsp:cNvPr id="0" name=""/>
        <dsp:cNvSpPr/>
      </dsp:nvSpPr>
      <dsp:spPr>
        <a:xfrm>
          <a:off x="480060" y="731520"/>
          <a:ext cx="3611880" cy="3611880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E2A4E41-33C0-45C1-B23A-55A5A232732B}">
      <dsp:nvSpPr>
        <dsp:cNvPr id="0" name=""/>
        <dsp:cNvSpPr/>
      </dsp:nvSpPr>
      <dsp:spPr>
        <a:xfrm>
          <a:off x="2257411" y="736612"/>
          <a:ext cx="5943600" cy="361188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itchFamily="18" charset="0"/>
            </a:rPr>
            <a:t>Первые люди,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itchFamily="18" charset="0"/>
            </a:rPr>
            <a:t>населяющие берега озера </a:t>
          </a:r>
          <a:endParaRPr lang="ru-RU" sz="1800" kern="1200" dirty="0">
            <a:latin typeface="Georgia" pitchFamily="18" charset="0"/>
          </a:endParaRPr>
        </a:p>
      </dsp:txBody>
      <dsp:txXfrm>
        <a:off x="2257411" y="736612"/>
        <a:ext cx="2971800" cy="731520"/>
      </dsp:txXfrm>
    </dsp:sp>
    <dsp:sp modelId="{077837A6-2796-49F2-B4CF-03F38672A61C}">
      <dsp:nvSpPr>
        <dsp:cNvPr id="0" name=""/>
        <dsp:cNvSpPr/>
      </dsp:nvSpPr>
      <dsp:spPr>
        <a:xfrm>
          <a:off x="960120" y="1463040"/>
          <a:ext cx="2651760" cy="2651760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0E0E85-B241-4D8E-8E67-ED389840329A}">
      <dsp:nvSpPr>
        <dsp:cNvPr id="0" name=""/>
        <dsp:cNvSpPr/>
      </dsp:nvSpPr>
      <dsp:spPr>
        <a:xfrm>
          <a:off x="2257411" y="1503744"/>
          <a:ext cx="5943600" cy="265176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itchFamily="18" charset="0"/>
            </a:rPr>
            <a:t>Тайна названия озера</a:t>
          </a:r>
          <a:endParaRPr lang="ru-RU" sz="1800" kern="1200" dirty="0">
            <a:latin typeface="Georgia" pitchFamily="18" charset="0"/>
          </a:endParaRPr>
        </a:p>
      </dsp:txBody>
      <dsp:txXfrm>
        <a:off x="2257411" y="1503744"/>
        <a:ext cx="2971800" cy="731520"/>
      </dsp:txXfrm>
    </dsp:sp>
    <dsp:sp modelId="{D38A288E-72D7-4B68-9C1B-4CD20A19F9F2}">
      <dsp:nvSpPr>
        <dsp:cNvPr id="0" name=""/>
        <dsp:cNvSpPr/>
      </dsp:nvSpPr>
      <dsp:spPr>
        <a:xfrm>
          <a:off x="1440180" y="2194560"/>
          <a:ext cx="1691640" cy="1691640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24331D-B659-4E5A-902E-F8DEE4F63CDA}">
      <dsp:nvSpPr>
        <dsp:cNvPr id="0" name=""/>
        <dsp:cNvSpPr/>
      </dsp:nvSpPr>
      <dsp:spPr>
        <a:xfrm>
          <a:off x="2286000" y="2194560"/>
          <a:ext cx="5943600" cy="169164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itchFamily="18" charset="0"/>
            </a:rPr>
            <a:t>Рыболовство</a:t>
          </a:r>
          <a:endParaRPr lang="ru-RU" sz="1800" kern="1200" dirty="0">
            <a:latin typeface="Georgia" pitchFamily="18" charset="0"/>
          </a:endParaRPr>
        </a:p>
      </dsp:txBody>
      <dsp:txXfrm>
        <a:off x="2286000" y="2194560"/>
        <a:ext cx="2971800" cy="731520"/>
      </dsp:txXfrm>
    </dsp:sp>
    <dsp:sp modelId="{2E177A17-93EB-42D0-B39D-69D4385F9016}">
      <dsp:nvSpPr>
        <dsp:cNvPr id="0" name=""/>
        <dsp:cNvSpPr/>
      </dsp:nvSpPr>
      <dsp:spPr>
        <a:xfrm>
          <a:off x="1920240" y="2926080"/>
          <a:ext cx="731519" cy="731519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CF1EA4-F3D9-4CB5-997E-886F805AD154}">
      <dsp:nvSpPr>
        <dsp:cNvPr id="0" name=""/>
        <dsp:cNvSpPr/>
      </dsp:nvSpPr>
      <dsp:spPr>
        <a:xfrm>
          <a:off x="2286000" y="2926080"/>
          <a:ext cx="5943600" cy="73151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itchFamily="18" charset="0"/>
            </a:rPr>
            <a:t>Легенды и предания</a:t>
          </a:r>
          <a:endParaRPr lang="ru-RU" sz="1800" kern="1200" dirty="0">
            <a:latin typeface="Georgia" pitchFamily="18" charset="0"/>
          </a:endParaRPr>
        </a:p>
      </dsp:txBody>
      <dsp:txXfrm>
        <a:off x="2286000" y="2926080"/>
        <a:ext cx="2971800" cy="731519"/>
      </dsp:txXfrm>
    </dsp:sp>
    <dsp:sp modelId="{92450449-5E0B-4B8B-96F3-3F96A4FDF312}">
      <dsp:nvSpPr>
        <dsp:cNvPr id="0" name=""/>
        <dsp:cNvSpPr/>
      </dsp:nvSpPr>
      <dsp:spPr>
        <a:xfrm>
          <a:off x="5257800" y="1463040"/>
          <a:ext cx="2971800" cy="731520"/>
        </a:xfrm>
        <a:prstGeom prst="rect">
          <a:avLst/>
        </a:prstGeom>
        <a:noFill/>
        <a:ln w="381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300" kern="1200"/>
        </a:p>
      </dsp:txBody>
      <dsp:txXfrm>
        <a:off x="5257800" y="1463040"/>
        <a:ext cx="2971800" cy="731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EB5E8-96FC-4587-898B-2E69D3EC7332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12634-7C54-4281-9CE7-DE37336CA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189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12634-7C54-4281-9CE7-DE37336CA75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3648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over dir="rd"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cover dir="rd"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rd"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cover dir="rd"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rd"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cover dir="rd"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over dir="rd"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over dir="rd"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cover dir="rd"/>
    <p:sndAc>
      <p:stSnd>
        <p:snd r:embed="rId13" name="click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fond.ru/images/load/Image/13(20).jpg" TargetMode="External"/><Relationship Id="rId3" Type="http://schemas.openxmlformats.org/officeDocument/2006/relationships/hyperlink" Target="http://rybovod.ru/article/uploads/images/u_2/ac146617fa26.jpg" TargetMode="External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hostingkartinok.com/image/01201108/58cf608873d926171d8a8466b9d14008.jpeg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dania.ru/photoyaroslavskaya/photoyaroslavskaya_640x480_0683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g.dni.ru/binaries/v2_articlepic/217983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://static2.aif.ru/public/article/692/6b4541dbe93102e26678a2f7f3765c2f_big.jpg" TargetMode="Externa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hyperlink" Target="http://www.svyato.info/uploads/posts/2009-05/1241480101_lake_nero.jpg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-travels.narod.ru/img/veksa-galich/11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hyperlink" Target="http://img1.liveinternet.ru/images/attach/c/1/61/655/61655118_1279399279_22757003875449.jpg" TargetMode="Externa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714876" y="4214818"/>
            <a:ext cx="4119562" cy="1143000"/>
          </a:xfrm>
        </p:spPr>
        <p:txBody>
          <a:bodyPr/>
          <a:lstStyle/>
          <a:p>
            <a:pPr algn="r"/>
            <a:r>
              <a:rPr lang="ru-RU" sz="1800" dirty="0" smtClean="0">
                <a:latin typeface="Georgia" pitchFamily="18" charset="0"/>
              </a:rPr>
              <a:t>Авторы: Гаврилова Н., </a:t>
            </a:r>
          </a:p>
          <a:p>
            <a:pPr algn="r"/>
            <a:r>
              <a:rPr lang="ru-RU" sz="1800" dirty="0" smtClean="0">
                <a:latin typeface="Georgia" pitchFamily="18" charset="0"/>
              </a:rPr>
              <a:t>Петров Р., </a:t>
            </a:r>
            <a:r>
              <a:rPr lang="ru-RU" sz="1800" dirty="0" err="1" smtClean="0">
                <a:latin typeface="Georgia" pitchFamily="18" charset="0"/>
              </a:rPr>
              <a:t>Мышаев</a:t>
            </a:r>
            <a:r>
              <a:rPr lang="ru-RU" sz="1800" dirty="0" smtClean="0">
                <a:latin typeface="Georgia" pitchFamily="18" charset="0"/>
              </a:rPr>
              <a:t> Н.</a:t>
            </a:r>
            <a:endParaRPr lang="ru-RU" sz="1800" dirty="0"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8305800" cy="1981200"/>
          </a:xfrm>
        </p:spPr>
        <p:txBody>
          <a:bodyPr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Озеро </a:t>
            </a:r>
            <a:r>
              <a:rPr lang="ru-RU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Неро</a:t>
            </a:r>
            <a:r>
              <a:rPr lang="ru-RU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</a:t>
            </a:r>
            <a:endParaRPr lang="ru-RU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670" y="2786058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25000"/>
                  </a:schemeClr>
                </a:solidFill>
                <a:latin typeface="Georgia" pitchFamily="18" charset="0"/>
              </a:rPr>
              <a:t>(Юбилею Ростова Великого посвящается…)</a:t>
            </a:r>
            <a:endParaRPr lang="ru-RU" i="1" dirty="0">
              <a:solidFill>
                <a:schemeClr val="tx2">
                  <a:lumMod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3148007" cy="212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928926" y="564357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© МОУ Ишненская </a:t>
            </a:r>
            <a:r>
              <a:rPr lang="ru-RU" dirty="0" err="1" smtClean="0"/>
              <a:t>сош</a:t>
            </a:r>
            <a:r>
              <a:rPr lang="ru-RU" dirty="0" smtClean="0"/>
              <a:t>, 2011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0626423"/>
      </p:ext>
    </p:extLst>
  </p:cSld>
  <p:clrMapOvr>
    <a:masterClrMapping/>
  </p:clrMapOvr>
  <p:transition spd="med">
    <p:cover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219200"/>
          </a:xfrm>
        </p:spPr>
        <p:txBody>
          <a:bodyPr/>
          <a:lstStyle/>
          <a:p>
            <a:pPr algn="r"/>
            <a:r>
              <a:rPr lang="ru-RU" dirty="0" smtClean="0"/>
              <a:t>              </a:t>
            </a:r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  <a:latin typeface="Georgia" pitchFamily="18" charset="0"/>
              </a:rPr>
              <a:t>Озерная вода</a:t>
            </a:r>
            <a:endParaRPr lang="ru-RU" sz="3600" dirty="0">
              <a:solidFill>
                <a:schemeClr val="tx2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32403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Georgia" pitchFamily="18" charset="0"/>
              </a:rPr>
              <a:t>Несмотря на то, что озеро проточное, летом большая часть его зарастает водорослями, которые здесь называют «</a:t>
            </a:r>
            <a:r>
              <a:rPr lang="ru-RU" dirty="0" err="1">
                <a:latin typeface="Georgia" pitchFamily="18" charset="0"/>
              </a:rPr>
              <a:t>тарнава</a:t>
            </a:r>
            <a:r>
              <a:rPr lang="ru-RU" dirty="0">
                <a:latin typeface="Georgia" pitchFamily="18" charset="0"/>
              </a:rPr>
              <a:t>». Может быть поэтому вода из Озера невкусная и для питья пригодна мало. Хотя до конца XIX в. большинство жителей </a:t>
            </a:r>
            <a:r>
              <a:rPr lang="ru-RU" dirty="0" smtClean="0">
                <a:latin typeface="Georgia" pitchFamily="18" charset="0"/>
              </a:rPr>
              <a:t>Ростова  вынуждены </a:t>
            </a:r>
            <a:r>
              <a:rPr lang="ru-RU" dirty="0">
                <a:latin typeface="Georgia" pitchFamily="18" charset="0"/>
              </a:rPr>
              <a:t>были ею пользоваться. Есть крайне выразительное высказывание о свойствах ростовской местности: «Земля сырая, вода </a:t>
            </a:r>
            <a:r>
              <a:rPr lang="ru-RU" dirty="0" smtClean="0">
                <a:latin typeface="Georgia" pitchFamily="18" charset="0"/>
              </a:rPr>
              <a:t>гнилая».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796" y="1500175"/>
            <a:ext cx="4325492" cy="435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3950804"/>
      </p:ext>
    </p:extLst>
  </p:cSld>
  <p:clrMapOvr>
    <a:masterClrMapping/>
  </p:clrMapOvr>
  <p:transition spd="med">
    <p:cover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  <a:latin typeface="Georgia" pitchFamily="18" charset="0"/>
              </a:rPr>
              <a:t>Рыболовство</a:t>
            </a:r>
            <a:endParaRPr lang="ru-RU" sz="4000" dirty="0">
              <a:solidFill>
                <a:schemeClr val="tx2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857364"/>
            <a:ext cx="79296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Раньше озеро изобиловало рыбой. Об этом говорит старинная песня: 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«Ой ты, гой </a:t>
            </a:r>
            <a:r>
              <a:rPr lang="ru-RU" dirty="0" err="1" smtClean="0">
                <a:latin typeface="Georgia" pitchFamily="18" charset="0"/>
              </a:rPr>
              <a:t>еси</a:t>
            </a:r>
            <a:r>
              <a:rPr lang="ru-RU" dirty="0" smtClean="0">
                <a:latin typeface="Georgia" pitchFamily="18" charset="0"/>
              </a:rPr>
              <a:t>, море тинное, 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Море тинное, ты </a:t>
            </a:r>
            <a:r>
              <a:rPr lang="ru-RU" dirty="0" err="1" smtClean="0">
                <a:latin typeface="Georgia" pitchFamily="18" charset="0"/>
              </a:rPr>
              <a:t>чужское</a:t>
            </a:r>
            <a:r>
              <a:rPr lang="ru-RU" dirty="0" smtClean="0">
                <a:latin typeface="Georgia" pitchFamily="18" charset="0"/>
              </a:rPr>
              <a:t>, 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Отчего тебя зовут озером? 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Оттого меня зовут озером, 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Что песку во мне нет на донышке, 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И что нет во мне рыб заморских, 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Лишь живут во мне ерш со щукою, 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Мелка плотичка с карасиком, 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Красноперый окунь со налимами, 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Еще сом-рыба когда жалует, 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Из </a:t>
            </a:r>
            <a:r>
              <a:rPr lang="ru-RU" dirty="0" err="1" smtClean="0">
                <a:latin typeface="Georgia" pitchFamily="18" charset="0"/>
              </a:rPr>
              <a:t>тое-ль</a:t>
            </a:r>
            <a:r>
              <a:rPr lang="ru-RU" dirty="0" smtClean="0">
                <a:latin typeface="Georgia" pitchFamily="18" charset="0"/>
              </a:rPr>
              <a:t> реки Волги </a:t>
            </a:r>
            <a:r>
              <a:rPr lang="ru-RU" dirty="0" err="1" smtClean="0">
                <a:latin typeface="Georgia" pitchFamily="18" charset="0"/>
              </a:rPr>
              <a:t>быстрыя</a:t>
            </a:r>
            <a:r>
              <a:rPr lang="ru-RU" dirty="0" smtClean="0">
                <a:latin typeface="Georgia" pitchFamily="18" charset="0"/>
              </a:rPr>
              <a:t>, 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Со язем рыбой и лещом». 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cover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14338"/>
            <a:ext cx="8229600" cy="1219200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  <a:latin typeface="Georgia" pitchFamily="18" charset="0"/>
              </a:rPr>
              <a:t>Рыболовство</a:t>
            </a:r>
            <a:endParaRPr lang="ru-RU" sz="4000" dirty="0">
              <a:solidFill>
                <a:schemeClr val="tx2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928670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785926"/>
            <a:ext cx="20002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Georgia" pitchFamily="18" charset="0"/>
              </a:rPr>
              <a:t>Озеро </a:t>
            </a:r>
            <a:r>
              <a:rPr lang="ru-RU" dirty="0" err="1" smtClean="0">
                <a:latin typeface="Georgia" pitchFamily="18" charset="0"/>
              </a:rPr>
              <a:t>Неро</a:t>
            </a:r>
            <a:r>
              <a:rPr lang="ru-RU" dirty="0" smtClean="0">
                <a:latin typeface="Georgia" pitchFamily="18" charset="0"/>
              </a:rPr>
              <a:t> излюбленным местом рыболовов-зимников, так как там очень хорошо ловятся щука и окунь, много плотвы и часто встречается лещ.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0244" name="Picture 4" descr="Картинка 1 из 9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142984"/>
            <a:ext cx="2368139" cy="2024050"/>
          </a:xfrm>
          <a:prstGeom prst="rect">
            <a:avLst/>
          </a:prstGeom>
          <a:noFill/>
        </p:spPr>
      </p:pic>
      <p:pic>
        <p:nvPicPr>
          <p:cNvPr id="10248" name="Picture 8" descr="http://im0-tub-ru.yandex.net/i?id=311454885-18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000504"/>
            <a:ext cx="2357454" cy="1948831"/>
          </a:xfrm>
          <a:prstGeom prst="rect">
            <a:avLst/>
          </a:prstGeom>
          <a:noFill/>
        </p:spPr>
      </p:pic>
      <p:pic>
        <p:nvPicPr>
          <p:cNvPr id="10250" name="Picture 10" descr="Картинка 5 из 3519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1214422"/>
            <a:ext cx="2608052" cy="1785950"/>
          </a:xfrm>
          <a:prstGeom prst="rect">
            <a:avLst/>
          </a:prstGeom>
          <a:noFill/>
        </p:spPr>
      </p:pic>
      <p:pic>
        <p:nvPicPr>
          <p:cNvPr id="10252" name="Picture 12" descr="Картинка 19 из 8240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4000504"/>
            <a:ext cx="2500330" cy="193824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929058" y="3286124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Щука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643702" y="3071810"/>
            <a:ext cx="857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Окунь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00430" y="6000768"/>
            <a:ext cx="95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Плотва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715140" y="6000768"/>
            <a:ext cx="688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Лещ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7002944"/>
      </p:ext>
    </p:extLst>
  </p:cSld>
  <p:clrMapOvr>
    <a:masterClrMapping/>
  </p:clrMapOvr>
  <p:transition spd="med">
    <p:cover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Georgia" pitchFamily="18" charset="0"/>
              </a:rPr>
              <a:t>    Озеро </a:t>
            </a:r>
            <a:r>
              <a:rPr lang="ru-RU" sz="1800" dirty="0" err="1" smtClean="0">
                <a:latin typeface="Georgia" pitchFamily="18" charset="0"/>
              </a:rPr>
              <a:t>Неро</a:t>
            </a:r>
            <a:r>
              <a:rPr lang="ru-RU" sz="1800" dirty="0" smtClean="0">
                <a:latin typeface="Georgia" pitchFamily="18" charset="0"/>
              </a:rPr>
              <a:t> обладает огромными запасами сапропеля в сравнении с прочими озерами. Для примера: в </a:t>
            </a:r>
            <a:r>
              <a:rPr lang="ru-RU" sz="1800" dirty="0" err="1" smtClean="0">
                <a:latin typeface="Georgia" pitchFamily="18" charset="0"/>
              </a:rPr>
              <a:t>переславском</a:t>
            </a:r>
            <a:r>
              <a:rPr lang="ru-RU" sz="1800" dirty="0" smtClean="0">
                <a:latin typeface="Georgia" pitchFamily="18" charset="0"/>
              </a:rPr>
              <a:t> </a:t>
            </a:r>
            <a:r>
              <a:rPr lang="ru-RU" sz="1800" dirty="0" err="1" smtClean="0">
                <a:latin typeface="Georgia" pitchFamily="18" charset="0"/>
              </a:rPr>
              <a:t>Плещеевом</a:t>
            </a:r>
            <a:r>
              <a:rPr lang="ru-RU" sz="1800" dirty="0" smtClean="0">
                <a:latin typeface="Georgia" pitchFamily="18" charset="0"/>
              </a:rPr>
              <a:t> озере сапропеля – около 100 </a:t>
            </a:r>
            <a:r>
              <a:rPr lang="ru-RU" sz="1800" dirty="0" err="1" smtClean="0">
                <a:latin typeface="Georgia" pitchFamily="18" charset="0"/>
              </a:rPr>
              <a:t>млн</a:t>
            </a:r>
            <a:r>
              <a:rPr lang="ru-RU" sz="1800" dirty="0" smtClean="0">
                <a:latin typeface="Georgia" pitchFamily="18" charset="0"/>
              </a:rPr>
              <a:t> куб. м, в </a:t>
            </a:r>
            <a:r>
              <a:rPr lang="ru-RU" sz="1800" dirty="0" err="1" smtClean="0">
                <a:latin typeface="Georgia" pitchFamily="18" charset="0"/>
              </a:rPr>
              <a:t>Неро</a:t>
            </a:r>
            <a:r>
              <a:rPr lang="ru-RU" sz="1800" dirty="0" smtClean="0">
                <a:latin typeface="Georgia" pitchFamily="18" charset="0"/>
              </a:rPr>
              <a:t> – более 250 млн. </a:t>
            </a:r>
          </a:p>
          <a:p>
            <a:pPr algn="just">
              <a:buNone/>
            </a:pPr>
            <a:r>
              <a:rPr lang="ru-RU" sz="1800" dirty="0" smtClean="0">
                <a:latin typeface="Georgia" pitchFamily="18" charset="0"/>
              </a:rPr>
              <a:t>    Ростовский известковистый сапропель хорош для местных дерново-подзолистых, подзолистых почв, кислых, по определению. Посмотрела сейчас таблицы кислотности. В 1976 г. на контроле </a:t>
            </a:r>
            <a:r>
              <a:rPr lang="ru-RU" sz="1800" dirty="0" err="1" smtClean="0">
                <a:latin typeface="Georgia" pitchFamily="18" charset="0"/>
              </a:rPr>
              <a:t>pH</a:t>
            </a:r>
            <a:r>
              <a:rPr lang="ru-RU" sz="1800" dirty="0" smtClean="0">
                <a:latin typeface="Georgia" pitchFamily="18" charset="0"/>
              </a:rPr>
              <a:t> почвы 5,2, на почве с сапропелем – 7,1. В 1985 г. соответственно 5,2 и 6,9.</a:t>
            </a:r>
            <a:endParaRPr lang="ru-RU" sz="1800" dirty="0"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  <a:latin typeface="Georgia" pitchFamily="18" charset="0"/>
              </a:rPr>
              <a:t>Сапропель </a:t>
            </a:r>
            <a:endParaRPr lang="ru-RU" sz="4000" dirty="0">
              <a:solidFill>
                <a:schemeClr val="tx2">
                  <a:lumMod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571876"/>
            <a:ext cx="3228973" cy="294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  <a:latin typeface="Georgia" pitchFamily="18" charset="0"/>
              </a:rPr>
              <a:t>Легенды и предания</a:t>
            </a:r>
            <a:endParaRPr lang="ru-RU" sz="4000" dirty="0">
              <a:solidFill>
                <a:schemeClr val="tx2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357298"/>
            <a:ext cx="80010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Georgia" pitchFamily="18" charset="0"/>
              </a:rPr>
              <a:t>Еще до появления научного толкования названия «</a:t>
            </a:r>
            <a:r>
              <a:rPr lang="ru-RU" dirty="0" err="1" smtClean="0">
                <a:latin typeface="Georgia" pitchFamily="18" charset="0"/>
              </a:rPr>
              <a:t>Неро</a:t>
            </a:r>
            <a:r>
              <a:rPr lang="ru-RU" dirty="0" smtClean="0">
                <a:latin typeface="Georgia" pitchFamily="18" charset="0"/>
              </a:rPr>
              <a:t>», в Ростове были известны легенды, объясняющие его. По одной из них, во время вражеского набега Ростов был разрушен до основания, а жители его разбежались. Прошло время, город поднялся из пепла, но враги об этом не знали. И когда они вновь двинулись на русскую землю под предводительством старого воина и вышли из лесной чащи на берег озера, то неожиданно увидели над его гладью прекрасный город. </a:t>
            </a:r>
          </a:p>
          <a:p>
            <a:pPr algn="just"/>
            <a:r>
              <a:rPr lang="ru-RU" dirty="0" smtClean="0">
                <a:latin typeface="Georgia" pitchFamily="18" charset="0"/>
              </a:rPr>
              <a:t>Старый воин был настолько изумлен, что у него невольно вырвались слова: «Это не </a:t>
            </a:r>
            <a:r>
              <a:rPr lang="ru-RU" dirty="0" err="1" smtClean="0">
                <a:latin typeface="Georgia" pitchFamily="18" charset="0"/>
              </a:rPr>
              <a:t>Ро</a:t>
            </a:r>
            <a:r>
              <a:rPr lang="ru-RU" dirty="0" smtClean="0">
                <a:latin typeface="Georgia" pitchFamily="18" charset="0"/>
              </a:rPr>
              <a:t>…», - он хотел сказать «это не Ростов». Но не успел: пущенная с крепостной стены стрела вонзилась ему в горло, и он рухнул на берегу озера. Так оно и стало называться </a:t>
            </a:r>
            <a:r>
              <a:rPr lang="ru-RU" dirty="0" err="1" smtClean="0">
                <a:latin typeface="Georgia" pitchFamily="18" charset="0"/>
              </a:rPr>
              <a:t>Неро</a:t>
            </a:r>
            <a:r>
              <a:rPr lang="ru-RU" dirty="0" smtClean="0">
                <a:latin typeface="Georgia" pitchFamily="18" charset="0"/>
              </a:rPr>
              <a:t>.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643446"/>
            <a:ext cx="3399504" cy="205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  <a:latin typeface="Georgia" pitchFamily="18" charset="0"/>
              </a:rPr>
              <a:t>Легенды и предания</a:t>
            </a:r>
            <a:endParaRPr lang="ru-RU" sz="4000" dirty="0">
              <a:solidFill>
                <a:schemeClr val="tx2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714488"/>
            <a:ext cx="83582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Georgia" pitchFamily="18" charset="0"/>
              </a:rPr>
              <a:t>Другое предание повествует о том, что царь Иван Грозный, разгневавшийся на </a:t>
            </a:r>
            <a:r>
              <a:rPr lang="ru-RU" dirty="0" err="1" smtClean="0">
                <a:latin typeface="Georgia" pitchFamily="18" charset="0"/>
              </a:rPr>
              <a:t>ростовцев</a:t>
            </a:r>
            <a:r>
              <a:rPr lang="ru-RU" dirty="0" smtClean="0">
                <a:latin typeface="Georgia" pitchFamily="18" charset="0"/>
              </a:rPr>
              <a:t>, решил отнять у них Озеро и приписать его к с. Угодичи, своей вотчине. Вызвал дьяка и стал диктовать ему указ: «А впредь считать озеро не </a:t>
            </a:r>
            <a:r>
              <a:rPr lang="ru-RU" dirty="0" smtClean="0">
                <a:latin typeface="Georgia" pitchFamily="18" charset="0"/>
              </a:rPr>
              <a:t>ростовским</a:t>
            </a:r>
            <a:r>
              <a:rPr lang="ru-RU" dirty="0" smtClean="0">
                <a:latin typeface="Georgia" pitchFamily="18" charset="0"/>
              </a:rPr>
              <a:t>, а </a:t>
            </a:r>
            <a:r>
              <a:rPr lang="ru-RU" dirty="0" err="1" smtClean="0">
                <a:latin typeface="Georgia" pitchFamily="18" charset="0"/>
              </a:rPr>
              <a:t>у</a:t>
            </a:r>
            <a:r>
              <a:rPr lang="ru-RU" dirty="0" err="1" smtClean="0">
                <a:latin typeface="Georgia" pitchFamily="18" charset="0"/>
              </a:rPr>
              <a:t>годическим</a:t>
            </a:r>
            <a:r>
              <a:rPr lang="ru-RU" dirty="0" smtClean="0">
                <a:latin typeface="Georgia" pitchFamily="18" charset="0"/>
              </a:rPr>
              <a:t>». Но неожиданно его поразила немота, и он успел произнести только «А впредь считать озеро не </a:t>
            </a:r>
            <a:r>
              <a:rPr lang="ru-RU" dirty="0" err="1" smtClean="0">
                <a:latin typeface="Georgia" pitchFamily="18" charset="0"/>
              </a:rPr>
              <a:t>Ро</a:t>
            </a:r>
            <a:r>
              <a:rPr lang="ru-RU" dirty="0" smtClean="0">
                <a:latin typeface="Georgia" pitchFamily="18" charset="0"/>
              </a:rPr>
              <a:t>...». </a:t>
            </a:r>
          </a:p>
          <a:p>
            <a:pPr algn="just"/>
            <a:r>
              <a:rPr lang="ru-RU" dirty="0" smtClean="0">
                <a:latin typeface="Georgia" pitchFamily="18" charset="0"/>
              </a:rPr>
              <a:t>И бытует в Ростове поверье: живет на дне Озера в зарослях </a:t>
            </a:r>
            <a:r>
              <a:rPr lang="ru-RU" dirty="0" err="1" smtClean="0">
                <a:latin typeface="Georgia" pitchFamily="18" charset="0"/>
              </a:rPr>
              <a:t>тарнавы</a:t>
            </a:r>
            <a:r>
              <a:rPr lang="ru-RU" dirty="0" smtClean="0">
                <a:latin typeface="Georgia" pitchFamily="18" charset="0"/>
              </a:rPr>
              <a:t> его хозяин Водяной. Он собирает дань с рыбаков: не «закроет» и не «вскроет» озера без человеческих жертв. </a:t>
            </a:r>
          </a:p>
          <a:p>
            <a:pPr algn="just"/>
            <a:r>
              <a:rPr lang="ru-RU" dirty="0" smtClean="0">
                <a:latin typeface="Georgia" pitchFamily="18" charset="0"/>
              </a:rPr>
              <a:t>И действительно, ежегодно глубокой осенью и ранней весной в озере, при всей его незначительной глубине, до сих пор тонут люди. 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cover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Georgia" pitchFamily="18" charset="0"/>
              </a:rPr>
              <a:t>     В дальнейшем (и очень долгое время!) Озеро официально именовалось просто «Ростовским» - по названию древнерусского города Ростова, возникшего на его северном берегу и впервые упомянутого в летописи под 862 г. И с этого времени Город и Озеро - едины и неразделимы. </a:t>
            </a:r>
          </a:p>
          <a:p>
            <a:pPr algn="just">
              <a:buNone/>
            </a:pPr>
            <a:r>
              <a:rPr lang="ru-RU" sz="1800" dirty="0" smtClean="0">
                <a:latin typeface="Georgia" pitchFamily="18" charset="0"/>
              </a:rPr>
              <a:t>    Парадоксально, но до 1917 г. Ростову Озеро не принадлежало. В разные времена им владели: Государственная казна, помещики, а позднее - крестьяне приозерных сел Угодичи и </a:t>
            </a:r>
            <a:r>
              <a:rPr lang="ru-RU" sz="1800" dirty="0" err="1" smtClean="0">
                <a:latin typeface="Georgia" pitchFamily="18" charset="0"/>
              </a:rPr>
              <a:t>Поречье-Рыбное</a:t>
            </a:r>
            <a:r>
              <a:rPr lang="ru-RU" sz="1800" dirty="0" smtClean="0">
                <a:latin typeface="Georgia" pitchFamily="18" charset="0"/>
              </a:rPr>
              <a:t>. </a:t>
            </a: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4400" dirty="0" smtClean="0">
                <a:solidFill>
                  <a:schemeClr val="tx2">
                    <a:lumMod val="25000"/>
                  </a:schemeClr>
                </a:solidFill>
                <a:latin typeface="Georgia" pitchFamily="18" charset="0"/>
              </a:rPr>
              <a:t>Первоначальное название озера</a:t>
            </a:r>
            <a:endParaRPr lang="ru-RU" sz="4400" dirty="0">
              <a:solidFill>
                <a:schemeClr val="tx2">
                  <a:lumMod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3786190"/>
            <a:ext cx="4837425" cy="262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over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latin typeface="Georgia" pitchFamily="18" charset="0"/>
              </a:rPr>
              <a:t>    На перевоз грузов и людей имели исключительное право крестьяне села Угодичи. За плату они доставляли пассажиров с одного берега на другой на больших гребных и парусных  лодках  - «соминах»</a:t>
            </a:r>
            <a:endParaRPr lang="ru-RU" sz="1800" dirty="0" smtClean="0">
              <a:latin typeface="Georgia" pitchFamily="18" charset="0"/>
              <a:hlinkClick r:id="rId3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latin typeface="Georgia" pitchFamily="18" charset="0"/>
                <a:hlinkClick r:id="rId3"/>
              </a:rPr>
              <a:t> </a:t>
            </a:r>
            <a:endParaRPr lang="ru-RU" sz="1800" dirty="0" smtClean="0"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  <a:latin typeface="Georgia" pitchFamily="18" charset="0"/>
              </a:rPr>
              <a:t>Хозяева озера </a:t>
            </a:r>
            <a:endParaRPr lang="ru-RU" sz="4000" dirty="0">
              <a:solidFill>
                <a:schemeClr val="tx2">
                  <a:lumMod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2643182"/>
            <a:ext cx="4943484" cy="370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  <a:latin typeface="Georgia" pitchFamily="18" charset="0"/>
              </a:rPr>
              <a:t>Первоначальное название озера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571612"/>
            <a:ext cx="80724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Georgia" pitchFamily="18" charset="0"/>
              </a:rPr>
              <a:t>Первыми местными обитателями, имя которых донесли до нашего времени древнерусские летописи, было </a:t>
            </a:r>
            <a:r>
              <a:rPr lang="ru-RU" dirty="0" err="1" smtClean="0">
                <a:latin typeface="Georgia" pitchFamily="18" charset="0"/>
              </a:rPr>
              <a:t>угрофинское</a:t>
            </a:r>
            <a:r>
              <a:rPr lang="ru-RU" dirty="0" smtClean="0">
                <a:latin typeface="Georgia" pitchFamily="18" charset="0"/>
              </a:rPr>
              <a:t> племя меря (VII-XI вв.). Очевидно, два первых названия озера - </a:t>
            </a:r>
            <a:r>
              <a:rPr lang="ru-RU" dirty="0" err="1" smtClean="0">
                <a:latin typeface="Georgia" pitchFamily="18" charset="0"/>
              </a:rPr>
              <a:t>Каово</a:t>
            </a:r>
            <a:r>
              <a:rPr lang="ru-RU" dirty="0" smtClean="0">
                <a:latin typeface="Georgia" pitchFamily="18" charset="0"/>
              </a:rPr>
              <a:t> и </a:t>
            </a:r>
            <a:r>
              <a:rPr lang="ru-RU" dirty="0" err="1" smtClean="0">
                <a:latin typeface="Georgia" pitchFamily="18" charset="0"/>
              </a:rPr>
              <a:t>Неро</a:t>
            </a:r>
            <a:r>
              <a:rPr lang="ru-RU" dirty="0" smtClean="0">
                <a:latin typeface="Georgia" pitchFamily="18" charset="0"/>
              </a:rPr>
              <a:t> - дали ему именно они. Современная лингвистика дает следующие толкования этим названиям: </a:t>
            </a:r>
            <a:r>
              <a:rPr lang="ru-RU" dirty="0" err="1" smtClean="0">
                <a:latin typeface="Georgia" pitchFamily="18" charset="0"/>
              </a:rPr>
              <a:t>Каово</a:t>
            </a:r>
            <a:r>
              <a:rPr lang="ru-RU" dirty="0" smtClean="0">
                <a:latin typeface="Georgia" pitchFamily="18" charset="0"/>
              </a:rPr>
              <a:t> - «место, где обитают чайки» (и действительно, они живут здесь до сих пор), </a:t>
            </a:r>
            <a:r>
              <a:rPr lang="ru-RU" dirty="0" err="1" smtClean="0">
                <a:latin typeface="Georgia" pitchFamily="18" charset="0"/>
              </a:rPr>
              <a:t>Неро</a:t>
            </a:r>
            <a:r>
              <a:rPr lang="ru-RU" dirty="0" smtClean="0">
                <a:latin typeface="Georgia" pitchFamily="18" charset="0"/>
              </a:rPr>
              <a:t> - «илистое, болотистое место», что также соответствует действительности.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643314"/>
            <a:ext cx="3857652" cy="289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000" dirty="0" smtClean="0">
                <a:latin typeface="Georgia" pitchFamily="18" charset="0"/>
              </a:rPr>
              <a:t>    </a:t>
            </a:r>
            <a:r>
              <a:rPr lang="ru-RU" sz="1800" dirty="0" smtClean="0">
                <a:latin typeface="Georgia" pitchFamily="18" charset="0"/>
              </a:rPr>
              <a:t>Финно-угорское племя МЕРЯ ассимилировалось в "русский народ" тысячу лет назад. Именно финно-угорские гены выделяют в политике таких виднейших деятелей, как Владимир Ильич Ульянов (Ленин) , а также Юрий Михайлович Лужков. </a:t>
            </a: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  <a:latin typeface="Georgia" pitchFamily="18" charset="0"/>
              </a:rPr>
              <a:t>Племя меря</a:t>
            </a:r>
            <a:endParaRPr lang="ru-RU" sz="4000" dirty="0">
              <a:solidFill>
                <a:schemeClr val="tx2">
                  <a:lumMod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Picture 2" descr="Картинка 1 из 12749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786190"/>
            <a:ext cx="2695134" cy="2274877"/>
          </a:xfrm>
          <a:prstGeom prst="rect">
            <a:avLst/>
          </a:prstGeom>
          <a:noFill/>
        </p:spPr>
      </p:pic>
      <p:pic>
        <p:nvPicPr>
          <p:cNvPr id="6" name="Picture 4" descr="Картинка 5 из 636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3786190"/>
            <a:ext cx="3039211" cy="22860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28926" y="6143644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Georgia" pitchFamily="18" charset="0"/>
              </a:rPr>
              <a:t>Ленин </a:t>
            </a:r>
            <a:endParaRPr lang="ru-RU" sz="1600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0760" y="6143644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Georgia" pitchFamily="18" charset="0"/>
              </a:rPr>
              <a:t>Лужков</a:t>
            </a:r>
            <a:endParaRPr lang="ru-RU" sz="1600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cover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800" dirty="0" smtClean="0">
                <a:latin typeface="Georgia" pitchFamily="18" charset="0"/>
              </a:rPr>
              <a:t>Хотим узнать, как образовалось наше озеро и откуда у него такое название.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smtClean="0">
                <a:latin typeface="Georgia" pitchFamily="18" charset="0"/>
              </a:rPr>
              <a:t>Хотим  узнать, существуют ли какие-нибудь легенды или предания о нашем озере.</a:t>
            </a:r>
            <a:endParaRPr lang="ru-RU" sz="1800" dirty="0"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  <a:latin typeface="Georgia" pitchFamily="18" charset="0"/>
              </a:rPr>
              <a:t>  Цели и задачи</a:t>
            </a:r>
            <a:endParaRPr lang="ru-RU" sz="4000" dirty="0">
              <a:solidFill>
                <a:schemeClr val="tx2">
                  <a:lumMod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214686"/>
            <a:ext cx="5926681" cy="320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Georgia" pitchFamily="18" charset="0"/>
              </a:rPr>
              <a:t>    Когда  в Ростове решили ввести христианство, все население города согнали в воды озера </a:t>
            </a:r>
            <a:r>
              <a:rPr lang="ru-RU" sz="1800" dirty="0" err="1" smtClean="0">
                <a:latin typeface="Georgia" pitchFamily="18" charset="0"/>
              </a:rPr>
              <a:t>Неро</a:t>
            </a:r>
            <a:r>
              <a:rPr lang="ru-RU" sz="1800" dirty="0" smtClean="0">
                <a:latin typeface="Georgia" pitchFamily="18" charset="0"/>
              </a:rPr>
              <a:t>, а специально приглашенные византийские священники плавали на лодках между группами и крестили жителей, давая им одно имя на группу. Еще много лет население противилось нововведениям, поднимало восстания, восстанавливало свои капища Велесу и </a:t>
            </a:r>
            <a:r>
              <a:rPr lang="ru-RU" sz="1800" dirty="0" err="1" smtClean="0">
                <a:latin typeface="Georgia" pitchFamily="18" charset="0"/>
              </a:rPr>
              <a:t>Яриле</a:t>
            </a:r>
            <a:r>
              <a:rPr lang="ru-RU" sz="1800" dirty="0" smtClean="0">
                <a:latin typeface="Georgia" pitchFamily="18" charset="0"/>
              </a:rPr>
              <a:t>. </a:t>
            </a:r>
          </a:p>
          <a:p>
            <a:pPr algn="just">
              <a:buNone/>
            </a:pPr>
            <a:endParaRPr lang="ru-RU" sz="1800" dirty="0"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  <a:latin typeface="Georgia" pitchFamily="18" charset="0"/>
              </a:rPr>
              <a:t>Крещение </a:t>
            </a:r>
            <a:endParaRPr lang="ru-RU" sz="4000" dirty="0">
              <a:solidFill>
                <a:schemeClr val="tx2">
                  <a:lumMod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286124"/>
            <a:ext cx="4964553" cy="307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  <a:latin typeface="Georgia" pitchFamily="18" charset="0"/>
              </a:rPr>
              <a:t>Любимое место горожан</a:t>
            </a:r>
            <a:endParaRPr lang="ru-RU" sz="4000" dirty="0">
              <a:solidFill>
                <a:schemeClr val="tx2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428736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Georgia" pitchFamily="18" charset="0"/>
              </a:rPr>
              <a:t>Из поколения в поколение в Ростове передаются рассказы о якобы несметных сокровищах, лежащих на дне озера - золотых воротах, богатой церковной утвари, украшениях, оружии и т.п. Правда, пока еще никто не нашел и самой малой их толики. </a:t>
            </a:r>
          </a:p>
          <a:p>
            <a:pPr algn="just"/>
            <a:r>
              <a:rPr lang="ru-RU" dirty="0" smtClean="0">
                <a:latin typeface="Georgia" pitchFamily="18" charset="0"/>
              </a:rPr>
              <a:t>Но </a:t>
            </a:r>
            <a:r>
              <a:rPr lang="ru-RU" dirty="0" err="1" smtClean="0">
                <a:latin typeface="Georgia" pitchFamily="18" charset="0"/>
              </a:rPr>
              <a:t>ростовцев</a:t>
            </a:r>
            <a:r>
              <a:rPr lang="ru-RU" dirty="0" smtClean="0">
                <a:latin typeface="Georgia" pitchFamily="18" charset="0"/>
              </a:rPr>
              <a:t> озеро влекло и до сих пор влечет к себе вовсе не своими призрачными сокровищами. Есть в нем что-то необъяснимо-притягательное. Как древним язычникам, оно представляется нам живым существом, с которым все окружающее связано незримыми, но вполне осязаемыми нитями. Способным каким-то непостижимым образом влиять на климат, природу, город, людей, животных</a:t>
            </a:r>
            <a:r>
              <a:rPr lang="ru-RU" dirty="0" smtClean="0"/>
              <a:t>...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143380"/>
            <a:ext cx="3190873" cy="239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800" dirty="0" smtClean="0">
                <a:latin typeface="Georgia" pitchFamily="18" charset="0"/>
              </a:rPr>
              <a:t>Мы  узнали, как образовалось наше озеро и откуда у него такое название.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smtClean="0">
                <a:latin typeface="Georgia" pitchFamily="18" charset="0"/>
              </a:rPr>
              <a:t>Мы   узнали, существуют ли какие-нибудь легенды или предания о нашем озере.</a:t>
            </a: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Georgia" pitchFamily="18" charset="0"/>
              </a:rPr>
              <a:t>                     Выводы  </a:t>
            </a:r>
            <a:endParaRPr lang="ru-RU" dirty="0">
              <a:solidFill>
                <a:schemeClr val="tx2">
                  <a:lumMod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86124"/>
            <a:ext cx="4048130" cy="303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        </a:t>
            </a:r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  <a:latin typeface="Georgia" pitchFamily="18" charset="0"/>
              </a:rPr>
              <a:t>Используемая литература</a:t>
            </a:r>
            <a:endParaRPr lang="ru-RU" sz="4000" dirty="0">
              <a:solidFill>
                <a:schemeClr val="tx2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928802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Обручев В. А.</a:t>
            </a:r>
            <a:r>
              <a:rPr lang="ru-RU" dirty="0" smtClean="0"/>
              <a:t> Основы геологии — М.-Л.: </a:t>
            </a:r>
            <a:r>
              <a:rPr lang="ru-RU" dirty="0" err="1" smtClean="0"/>
              <a:t>Гос.изд.геологической</a:t>
            </a:r>
            <a:r>
              <a:rPr lang="ru-RU" dirty="0" smtClean="0"/>
              <a:t> литературы., 1947.</a:t>
            </a:r>
            <a:endParaRPr lang="ru-RU" dirty="0"/>
          </a:p>
        </p:txBody>
      </p:sp>
    </p:spTree>
  </p:cSld>
  <p:clrMapOvr>
    <a:masterClrMapping/>
  </p:clrMapOvr>
  <p:transition spd="med">
    <p:cover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  <a:latin typeface="Georgia" pitchFamily="18" charset="0"/>
              </a:rPr>
              <a:t>Спасибо за внимание!</a:t>
            </a:r>
            <a:endParaRPr lang="ru-RU" sz="4000" dirty="0">
              <a:solidFill>
                <a:schemeClr val="tx2">
                  <a:lumMod val="2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cover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              </a:t>
            </a:r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  <a:latin typeface="Georgia" pitchFamily="18" charset="0"/>
              </a:rPr>
              <a:t>План презентации</a:t>
            </a:r>
            <a:endParaRPr lang="ru-RU" sz="4000" dirty="0">
              <a:solidFill>
                <a:schemeClr val="tx2">
                  <a:lumMod val="2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cover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emibratovo.ru/uploads/images/f/4/a/b/1/1ec2a648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28604"/>
            <a:ext cx="7500990" cy="56257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14612" y="6143644"/>
            <a:ext cx="4071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Georgia" pitchFamily="18" charset="0"/>
              </a:rPr>
              <a:t>Закат на озере.</a:t>
            </a:r>
            <a:endParaRPr lang="ru-RU" sz="1600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cover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219200"/>
          </a:xfrm>
        </p:spPr>
        <p:txBody>
          <a:bodyPr/>
          <a:lstStyle/>
          <a:p>
            <a:pPr algn="r"/>
            <a:r>
              <a:rPr lang="ru-RU" dirty="0" smtClean="0"/>
              <a:t>                  </a:t>
            </a:r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  <a:latin typeface="Georgia" pitchFamily="18" charset="0"/>
              </a:rPr>
              <a:t>Происхождение озера</a:t>
            </a:r>
            <a:endParaRPr lang="ru-RU" sz="4000" dirty="0">
              <a:solidFill>
                <a:schemeClr val="tx2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643050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Georgia" pitchFamily="18" charset="0"/>
              </a:rPr>
              <a:t>Озеру приблизительно 500 тысяч лет. Оно одно из немногих озёр </a:t>
            </a:r>
            <a:r>
              <a:rPr lang="ru-RU" dirty="0" err="1" smtClean="0">
                <a:latin typeface="Georgia" pitchFamily="18" charset="0"/>
              </a:rPr>
              <a:t>предледникового</a:t>
            </a:r>
            <a:r>
              <a:rPr lang="ru-RU" dirty="0" smtClean="0">
                <a:latin typeface="Georgia" pitchFamily="18" charset="0"/>
              </a:rPr>
              <a:t> периода в центральной России. 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571744"/>
            <a:ext cx="5501648" cy="36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89536171"/>
      </p:ext>
    </p:extLst>
  </p:cSld>
  <p:clrMapOvr>
    <a:masterClrMapping/>
  </p:clrMapOvr>
  <p:transition spd="med">
    <p:cover dir="rd"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Georgia" pitchFamily="18" charset="0"/>
              </a:rPr>
              <a:t>     </a:t>
            </a:r>
            <a:r>
              <a:rPr lang="ru-RU" sz="1800" dirty="0" smtClean="0">
                <a:latin typeface="Georgia" pitchFamily="18" charset="0"/>
              </a:rPr>
              <a:t>Берега Озера сформировал ледник, растаявший здесь по одним сведениям 60, по другим 20 тыс. лет назад. Оно в те времена было огромное и глубокое. Озеро заполняло всю сегодняшнюю приозерную котловину и занимало 750 кв. км. Современные его размеры и очертания сложились около 5 тыс. лет назад. И сегодня это самое большое озеро Ярославской области. Длина его береговой линии - около 48 км, наибольшая ширина - 8 км, наибольшая длина - 12 км, площадь - 54 кв.км. А вот наибольшая глубина - всего 4 м, при средней чуть больше 1 м. </a:t>
            </a: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  <a:latin typeface="Georgia" pitchFamily="18" charset="0"/>
              </a:rPr>
              <a:t>Размеры озера</a:t>
            </a:r>
            <a:endParaRPr lang="ru-RU" sz="4000" dirty="0">
              <a:solidFill>
                <a:schemeClr val="tx2">
                  <a:lumMod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929066"/>
            <a:ext cx="3667131" cy="275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219200"/>
          </a:xfrm>
        </p:spPr>
        <p:txBody>
          <a:bodyPr/>
          <a:lstStyle/>
          <a:p>
            <a:pPr algn="r"/>
            <a:r>
              <a:rPr lang="ru-RU" dirty="0" smtClean="0"/>
              <a:t>                 </a:t>
            </a:r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  <a:latin typeface="Georgia" pitchFamily="18" charset="0"/>
              </a:rPr>
              <a:t>Реки и острова</a:t>
            </a:r>
            <a:endParaRPr lang="ru-RU" sz="4000" dirty="0">
              <a:solidFill>
                <a:schemeClr val="tx2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500174"/>
            <a:ext cx="8215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Georgia" pitchFamily="18" charset="0"/>
              </a:rPr>
              <a:t>В своей юго-западной части Озеро образует несколько заливов - </a:t>
            </a:r>
            <a:r>
              <a:rPr lang="ru-RU" dirty="0" err="1" smtClean="0">
                <a:latin typeface="Georgia" pitchFamily="18" charset="0"/>
              </a:rPr>
              <a:t>Варус</a:t>
            </a:r>
            <a:r>
              <a:rPr lang="ru-RU" dirty="0" smtClean="0">
                <a:latin typeface="Georgia" pitchFamily="18" charset="0"/>
              </a:rPr>
              <a:t>, Ключи, </a:t>
            </a:r>
            <a:r>
              <a:rPr lang="ru-RU" dirty="0" err="1" smtClean="0">
                <a:latin typeface="Georgia" pitchFamily="18" charset="0"/>
              </a:rPr>
              <a:t>Макариха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Батеево</a:t>
            </a:r>
            <a:r>
              <a:rPr lang="ru-RU" dirty="0" smtClean="0">
                <a:latin typeface="Georgia" pitchFamily="18" charset="0"/>
              </a:rPr>
              <a:t>. Близ </a:t>
            </a:r>
            <a:r>
              <a:rPr lang="ru-RU" dirty="0" err="1" smtClean="0">
                <a:latin typeface="Georgia" pitchFamily="18" charset="0"/>
              </a:rPr>
              <a:t>Варуса</a:t>
            </a:r>
            <a:r>
              <a:rPr lang="ru-RU" dirty="0" smtClean="0">
                <a:latin typeface="Georgia" pitchFamily="18" charset="0"/>
              </a:rPr>
              <a:t> расположен остров </a:t>
            </a:r>
            <a:r>
              <a:rPr lang="ru-RU" dirty="0" err="1" smtClean="0">
                <a:latin typeface="Georgia" pitchFamily="18" charset="0"/>
              </a:rPr>
              <a:t>Левский</a:t>
            </a:r>
            <a:r>
              <a:rPr lang="ru-RU" dirty="0" smtClean="0">
                <a:latin typeface="Georgia" pitchFamily="18" charset="0"/>
              </a:rPr>
              <a:t>. Второй остров находится напротив Ростова и носит название Городской. Они оба низкие, топкие, заливаемые во время весеннего половодья. В основании Городского острова лежит доставленный сюда ледником огромный каменный монолит, высота которого 20 м.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876"/>
            <a:ext cx="4095704" cy="307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3571876"/>
            <a:ext cx="2528747" cy="311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over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28670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  <a:latin typeface="Georgia" pitchFamily="18" charset="0"/>
              </a:rPr>
              <a:t>Притоки </a:t>
            </a:r>
            <a:endParaRPr lang="ru-RU" sz="4000" dirty="0">
              <a:solidFill>
                <a:schemeClr val="tx2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500174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Georgia" pitchFamily="18" charset="0"/>
              </a:rPr>
              <a:t>В озеро </a:t>
            </a:r>
            <a:r>
              <a:rPr lang="ru-RU" dirty="0" err="1" smtClean="0">
                <a:latin typeface="Georgia" pitchFamily="18" charset="0"/>
              </a:rPr>
              <a:t>Неро</a:t>
            </a:r>
            <a:r>
              <a:rPr lang="ru-RU" dirty="0" smtClean="0">
                <a:latin typeface="Georgia" pitchFamily="18" charset="0"/>
              </a:rPr>
              <a:t> впадает  5 притоков: Сара, </a:t>
            </a:r>
            <a:r>
              <a:rPr lang="ru-RU" dirty="0" err="1" smtClean="0">
                <a:latin typeface="Georgia" pitchFamily="18" charset="0"/>
              </a:rPr>
              <a:t>Ишня</a:t>
            </a:r>
            <a:r>
              <a:rPr lang="ru-RU" dirty="0" smtClean="0">
                <a:latin typeface="Georgia" pitchFamily="18" charset="0"/>
              </a:rPr>
              <a:t> , </a:t>
            </a:r>
            <a:r>
              <a:rPr lang="ru-RU" dirty="0" err="1" smtClean="0">
                <a:latin typeface="Georgia" pitchFamily="18" charset="0"/>
              </a:rPr>
              <a:t>Мазиха</a:t>
            </a:r>
            <a:r>
              <a:rPr lang="ru-RU" dirty="0" smtClean="0">
                <a:latin typeface="Georgia" pitchFamily="18" charset="0"/>
              </a:rPr>
              <a:t> ,  </a:t>
            </a:r>
            <a:r>
              <a:rPr lang="ru-RU" dirty="0" err="1" smtClean="0">
                <a:latin typeface="Georgia" pitchFamily="18" charset="0"/>
              </a:rPr>
              <a:t>Уница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Сула</a:t>
            </a:r>
            <a:r>
              <a:rPr lang="ru-RU" dirty="0" smtClean="0">
                <a:latin typeface="Georgia" pitchFamily="18" charset="0"/>
              </a:rPr>
              <a:t>.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026" name="Picture 2" descr="http://im4-tub-ru.yandex.net/i?id=136287785-61-72&amp;n=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786058"/>
            <a:ext cx="2296222" cy="1785950"/>
          </a:xfrm>
          <a:prstGeom prst="rect">
            <a:avLst/>
          </a:prstGeom>
          <a:noFill/>
        </p:spPr>
      </p:pic>
      <p:pic>
        <p:nvPicPr>
          <p:cNvPr id="1028" name="Picture 4" descr="http://im5-tub-ru.yandex.net/i?id=64047356-41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786058"/>
            <a:ext cx="2109005" cy="1792667"/>
          </a:xfrm>
          <a:prstGeom prst="rect">
            <a:avLst/>
          </a:prstGeom>
          <a:noFill/>
        </p:spPr>
      </p:pic>
      <p:pic>
        <p:nvPicPr>
          <p:cNvPr id="1030" name="Picture 6" descr="Картинка 2 из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b="12598"/>
          <a:stretch>
            <a:fillRect/>
          </a:stretch>
        </p:blipFill>
        <p:spPr bwMode="auto">
          <a:xfrm>
            <a:off x="6000760" y="2786058"/>
            <a:ext cx="2247353" cy="17145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4643446"/>
            <a:ext cx="9286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Georgia" pitchFamily="18" charset="0"/>
              </a:rPr>
              <a:t>Сара</a:t>
            </a:r>
            <a:endParaRPr lang="ru-RU" sz="1600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4714884"/>
            <a:ext cx="9286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Georgia" pitchFamily="18" charset="0"/>
              </a:rPr>
              <a:t>Ишня</a:t>
            </a:r>
            <a:endParaRPr lang="ru-RU" sz="1600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8148" y="4572008"/>
            <a:ext cx="9108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 smtClean="0">
                <a:latin typeface="Georgia" pitchFamily="18" charset="0"/>
              </a:rPr>
              <a:t>Мазиха</a:t>
            </a:r>
            <a:endParaRPr lang="ru-RU" sz="1600" dirty="0">
              <a:latin typeface="Georgia" pitchFamily="18" charset="0"/>
            </a:endParaRPr>
          </a:p>
        </p:txBody>
      </p:sp>
      <p:pic>
        <p:nvPicPr>
          <p:cNvPr id="1034" name="Picture 10" descr="http://im6-tub-ru.yandex.net/i?id=247460789-16-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4714884"/>
            <a:ext cx="2472899" cy="184643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4282" y="6072206"/>
            <a:ext cx="7693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 smtClean="0"/>
              <a:t>Уница</a:t>
            </a:r>
            <a:endParaRPr lang="ru-RU" sz="1600" dirty="0"/>
          </a:p>
        </p:txBody>
      </p:sp>
      <p:pic>
        <p:nvPicPr>
          <p:cNvPr id="1036" name="Picture 12" descr="http://im5-tub-ru.yandex.net/i?id=8646784-02-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4786322"/>
            <a:ext cx="2465687" cy="184926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7643834" y="6215082"/>
            <a:ext cx="6639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Georgia" pitchFamily="18" charset="0"/>
              </a:rPr>
              <a:t>Сула</a:t>
            </a:r>
            <a:endParaRPr lang="ru-RU" sz="1600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cover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  <a:latin typeface="Georgia" pitchFamily="18" charset="0"/>
              </a:rPr>
              <a:t>Вытекающие реки</a:t>
            </a:r>
            <a:endParaRPr lang="ru-RU" sz="4000" dirty="0">
              <a:solidFill>
                <a:schemeClr val="tx2">
                  <a:lumMod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3" name="Picture 16" descr="Картинка 3 из 39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928934"/>
            <a:ext cx="3012394" cy="29150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3042" y="6072206"/>
            <a:ext cx="729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 smtClean="0">
                <a:latin typeface="Georgia" pitchFamily="18" charset="0"/>
              </a:rPr>
              <a:t>Вёкса</a:t>
            </a:r>
            <a:endParaRPr lang="ru-RU" sz="1600" dirty="0">
              <a:latin typeface="Georgia" pitchFamily="18" charset="0"/>
            </a:endParaRPr>
          </a:p>
        </p:txBody>
      </p:sp>
      <p:pic>
        <p:nvPicPr>
          <p:cNvPr id="9218" name="Picture 2" descr="Картинка 1 из 8212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1376" y="2928935"/>
            <a:ext cx="3655341" cy="29289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72198" y="6000768"/>
            <a:ext cx="7425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Georgia" pitchFamily="18" charset="0"/>
              </a:rPr>
              <a:t>Волга</a:t>
            </a:r>
            <a:endParaRPr lang="ru-RU" sz="1600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785926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 озера вытекает только одна река. Через реки Устье и </a:t>
            </a:r>
            <a:r>
              <a:rPr lang="ru-RU" dirty="0" err="1" smtClean="0"/>
              <a:t>Которосль</a:t>
            </a:r>
            <a:r>
              <a:rPr lang="ru-RU" dirty="0" smtClean="0"/>
              <a:t> из озера можно попасть в Волгу, а  по Волге доплыть до Каспийского моря.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1292287"/>
      </p:ext>
    </p:extLst>
  </p:cSld>
  <p:clrMapOvr>
    <a:masterClrMapping/>
  </p:clrMapOvr>
  <p:transition spd="med">
    <p:cover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</TotalTime>
  <Words>1248</Words>
  <Application>Microsoft Office PowerPoint</Application>
  <PresentationFormat>Экран (4:3)</PresentationFormat>
  <Paragraphs>89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Озеро Неро          </vt:lpstr>
      <vt:lpstr>  Цели и задачи</vt:lpstr>
      <vt:lpstr>              План презентации</vt:lpstr>
      <vt:lpstr>Слайд 4</vt:lpstr>
      <vt:lpstr>                  Происхождение озера</vt:lpstr>
      <vt:lpstr>Размеры озера</vt:lpstr>
      <vt:lpstr>                 Реки и острова</vt:lpstr>
      <vt:lpstr>Притоки </vt:lpstr>
      <vt:lpstr>Вытекающие реки</vt:lpstr>
      <vt:lpstr>              Озерная вода</vt:lpstr>
      <vt:lpstr>Рыболовство</vt:lpstr>
      <vt:lpstr>Рыболовство</vt:lpstr>
      <vt:lpstr>Сапропель </vt:lpstr>
      <vt:lpstr>Легенды и предания</vt:lpstr>
      <vt:lpstr>Легенды и предания</vt:lpstr>
      <vt:lpstr>Первоначальное название озера</vt:lpstr>
      <vt:lpstr>Хозяева озера </vt:lpstr>
      <vt:lpstr>Первоначальное название озера</vt:lpstr>
      <vt:lpstr>Племя меря</vt:lpstr>
      <vt:lpstr>Крещение </vt:lpstr>
      <vt:lpstr>Любимое место горожан</vt:lpstr>
      <vt:lpstr>                     Выводы  </vt:lpstr>
      <vt:lpstr>        Используемая литература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ученик</cp:lastModifiedBy>
  <cp:revision>72</cp:revision>
  <dcterms:created xsi:type="dcterms:W3CDTF">2011-10-12T11:46:59Z</dcterms:created>
  <dcterms:modified xsi:type="dcterms:W3CDTF">2012-04-26T09:31:06Z</dcterms:modified>
</cp:coreProperties>
</file>