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460CC-0D7C-4279-91B4-42A32A63BFE7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050881-9812-40FA-BF3C-B66389ACB1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460CC-0D7C-4279-91B4-42A32A63BFE7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050881-9812-40FA-BF3C-B66389ACB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460CC-0D7C-4279-91B4-42A32A63BFE7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050881-9812-40FA-BF3C-B66389ACB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460CC-0D7C-4279-91B4-42A32A63BFE7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050881-9812-40FA-BF3C-B66389ACB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460CC-0D7C-4279-91B4-42A32A63BFE7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050881-9812-40FA-BF3C-B66389ACB1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460CC-0D7C-4279-91B4-42A32A63BFE7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050881-9812-40FA-BF3C-B66389ACB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460CC-0D7C-4279-91B4-42A32A63BFE7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050881-9812-40FA-BF3C-B66389ACB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460CC-0D7C-4279-91B4-42A32A63BFE7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050881-9812-40FA-BF3C-B66389ACB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460CC-0D7C-4279-91B4-42A32A63BFE7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050881-9812-40FA-BF3C-B66389ACB1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460CC-0D7C-4279-91B4-42A32A63BFE7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050881-9812-40FA-BF3C-B66389ACB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460CC-0D7C-4279-91B4-42A32A63BFE7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050881-9812-40FA-BF3C-B66389ACB1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C5460CC-0D7C-4279-91B4-42A32A63BFE7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B050881-9812-40FA-BF3C-B66389ACB1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8429684" cy="1470025"/>
          </a:xfrm>
        </p:spPr>
        <p:txBody>
          <a:bodyPr/>
          <a:lstStyle/>
          <a:p>
            <a:r>
              <a:rPr lang="ru-RU" i="1" dirty="0" smtClean="0">
                <a:latin typeface="Georgia" pitchFamily="18" charset="0"/>
              </a:rPr>
              <a:t>Междометие как часть речи</a:t>
            </a:r>
            <a:endParaRPr lang="ru-RU" i="1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94" y="3886200"/>
            <a:ext cx="3214710" cy="1042998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Georgia" pitchFamily="18" charset="0"/>
              </a:rPr>
              <a:t>Автор: Кирпичева Л. Р.,</a:t>
            </a:r>
          </a:p>
          <a:p>
            <a:r>
              <a:rPr lang="ru-RU" sz="1800" dirty="0" smtClean="0">
                <a:latin typeface="Georgia" pitchFamily="18" charset="0"/>
              </a:rPr>
              <a:t>учитель русского языка</a:t>
            </a:r>
          </a:p>
          <a:p>
            <a:r>
              <a:rPr lang="ru-RU" sz="1800" dirty="0" smtClean="0">
                <a:latin typeface="Georgia" pitchFamily="18" charset="0"/>
              </a:rPr>
              <a:t> МОУ Ишненской СОШ </a:t>
            </a:r>
            <a:endParaRPr lang="ru-RU" sz="1800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8926" y="6072206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Georgia" pitchFamily="18" charset="0"/>
              </a:rPr>
              <a:t>© МОУ Ишненская СОШ, 2012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643182"/>
            <a:ext cx="3773741" cy="28415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Georgia" pitchFamily="18" charset="0"/>
              </a:rPr>
              <a:t>3 ступенька «Авторский стул»</a:t>
            </a:r>
            <a:endParaRPr lang="ru-RU" sz="40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00200"/>
            <a:ext cx="7929618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400" dirty="0" smtClean="0">
                <a:latin typeface="Georgia" pitchFamily="18" charset="0"/>
              </a:rPr>
              <a:t>…, в чем я виноват?                                    </a:t>
            </a:r>
            <a:r>
              <a:rPr lang="ru-RU" sz="2000" dirty="0" smtClean="0">
                <a:latin typeface="Georgia" pitchFamily="18" charset="0"/>
              </a:rPr>
              <a:t>Испуг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Georgia" pitchFamily="18" charset="0"/>
              </a:rPr>
              <a:t>…, как я люблю весенние зори!              </a:t>
            </a:r>
            <a:r>
              <a:rPr lang="ru-RU" sz="2000" dirty="0" smtClean="0">
                <a:latin typeface="Georgia" pitchFamily="18" charset="0"/>
              </a:rPr>
              <a:t>Восхищение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Georgia" pitchFamily="18" charset="0"/>
              </a:rPr>
              <a:t>…, какая прелесть!                                       </a:t>
            </a:r>
            <a:r>
              <a:rPr lang="ru-RU" sz="2000" dirty="0" smtClean="0">
                <a:latin typeface="Georgia" pitchFamily="18" charset="0"/>
              </a:rPr>
              <a:t>Восторг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Georgia" pitchFamily="18" charset="0"/>
              </a:rPr>
              <a:t>…, забыл!</a:t>
            </a:r>
            <a:r>
              <a:rPr lang="ru-RU" dirty="0" smtClean="0"/>
              <a:t>                                        </a:t>
            </a:r>
            <a:r>
              <a:rPr lang="ru-RU" sz="2000" dirty="0" smtClean="0">
                <a:latin typeface="Georgia" pitchFamily="18" charset="0"/>
              </a:rPr>
              <a:t>Досада</a:t>
            </a:r>
            <a:r>
              <a:rPr lang="ru-RU" sz="1800" dirty="0" smtClean="0">
                <a:latin typeface="Georgia" pitchFamily="18" charset="0"/>
              </a:rPr>
              <a:t>, </a:t>
            </a:r>
            <a:r>
              <a:rPr lang="ru-RU" sz="2000" dirty="0" smtClean="0">
                <a:latin typeface="Georgia" pitchFamily="18" charset="0"/>
              </a:rPr>
              <a:t>сожаление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Georgia" pitchFamily="18" charset="0"/>
              </a:rPr>
              <a:t>…, как она  изменилась!                            </a:t>
            </a:r>
            <a:r>
              <a:rPr lang="ru-RU" sz="2000" dirty="0" smtClean="0">
                <a:latin typeface="Georgia" pitchFamily="18" charset="0"/>
              </a:rPr>
              <a:t>Удивление  </a:t>
            </a:r>
            <a:r>
              <a:rPr lang="ru-RU" dirty="0" smtClean="0"/>
              <a:t>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Georgia" pitchFamily="18" charset="0"/>
              </a:rPr>
              <a:t>5 ступенька «Подскажи словечко»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829048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Georgia" pitchFamily="18" charset="0"/>
              </a:rPr>
              <a:t>                     Комплимент  </a:t>
            </a:r>
            <a:r>
              <a:rPr lang="ru-RU" sz="2400" dirty="0">
                <a:latin typeface="Georgia" pitchFamily="18" charset="0"/>
              </a:rPr>
              <a:t>( франц</a:t>
            </a:r>
            <a:r>
              <a:rPr lang="ru-RU" sz="2400" dirty="0" smtClean="0">
                <a:latin typeface="Georgia" pitchFamily="18" charset="0"/>
              </a:rPr>
              <a:t>.) -  </a:t>
            </a:r>
            <a:r>
              <a:rPr lang="ru-RU" sz="2400" dirty="0">
                <a:latin typeface="Georgia" pitchFamily="18" charset="0"/>
              </a:rPr>
              <a:t>приятное, галантное, любезное, замечание, краткая </a:t>
            </a:r>
            <a:r>
              <a:rPr lang="ru-RU" sz="2400" dirty="0" smtClean="0">
                <a:latin typeface="Georgia" pitchFamily="18" charset="0"/>
              </a:rPr>
              <a:t>похвала</a:t>
            </a:r>
            <a:endParaRPr lang="ru-RU" sz="2400" dirty="0">
              <a:latin typeface="Georgia" pitchFamily="18" charset="0"/>
            </a:endParaRPr>
          </a:p>
          <a:p>
            <a:endParaRPr lang="ru-RU" sz="2400" dirty="0">
              <a:latin typeface="Georgia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b="2520"/>
          <a:stretch>
            <a:fillRect/>
          </a:stretch>
        </p:blipFill>
        <p:spPr bwMode="auto">
          <a:xfrm>
            <a:off x="5143504" y="1428736"/>
            <a:ext cx="3735717" cy="51532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Georgia" pitchFamily="18" charset="0"/>
              </a:rPr>
              <a:t>Булат Окуджава</a:t>
            </a:r>
            <a:endParaRPr lang="ru-RU" sz="40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600200"/>
            <a:ext cx="7500990" cy="4525963"/>
          </a:xfrm>
        </p:spPr>
        <p:txBody>
          <a:bodyPr/>
          <a:lstStyle/>
          <a:p>
            <a:pPr>
              <a:buNone/>
            </a:pPr>
            <a:r>
              <a:rPr lang="ru-RU" sz="2400" dirty="0">
                <a:latin typeface="Georgia" pitchFamily="18" charset="0"/>
              </a:rPr>
              <a:t>Давайте восклицать,</a:t>
            </a:r>
          </a:p>
          <a:p>
            <a:pPr>
              <a:buNone/>
            </a:pPr>
            <a:r>
              <a:rPr lang="ru-RU" sz="2400" dirty="0">
                <a:latin typeface="Georgia" pitchFamily="18" charset="0"/>
              </a:rPr>
              <a:t>Друг  другом восхищаться,</a:t>
            </a:r>
          </a:p>
          <a:p>
            <a:pPr>
              <a:buNone/>
            </a:pPr>
            <a:r>
              <a:rPr lang="ru-RU" sz="2400" dirty="0">
                <a:latin typeface="Georgia" pitchFamily="18" charset="0"/>
              </a:rPr>
              <a:t>Высокопарных слов не  надо  опасаться,</a:t>
            </a:r>
          </a:p>
          <a:p>
            <a:pPr>
              <a:buNone/>
            </a:pPr>
            <a:r>
              <a:rPr lang="ru-RU" sz="2400" dirty="0">
                <a:latin typeface="Georgia" pitchFamily="18" charset="0"/>
              </a:rPr>
              <a:t>Давайте говорить друг  другу комплименты</a:t>
            </a:r>
          </a:p>
          <a:p>
            <a:pPr>
              <a:buNone/>
            </a:pPr>
            <a:r>
              <a:rPr lang="ru-RU" sz="2400" dirty="0">
                <a:latin typeface="Georgia" pitchFamily="18" charset="0"/>
              </a:rPr>
              <a:t>Ведь это все любви счастливые  моменты.  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000504"/>
            <a:ext cx="4667250" cy="2609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Georgia" pitchFamily="18" charset="0"/>
              </a:rPr>
              <a:t>Синквейн (пятистишие)</a:t>
            </a:r>
            <a:endParaRPr lang="ru-RU" sz="40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Georgia" pitchFamily="18" charset="0"/>
              </a:rPr>
              <a:t>1строчка.    Название самого предмета.</a:t>
            </a:r>
          </a:p>
          <a:p>
            <a:pPr>
              <a:buNone/>
            </a:pPr>
            <a:r>
              <a:rPr lang="ru-RU" sz="2400" dirty="0" smtClean="0">
                <a:latin typeface="Georgia" pitchFamily="18" charset="0"/>
              </a:rPr>
              <a:t>2 строчка.  Два прилагательных</a:t>
            </a:r>
          </a:p>
          <a:p>
            <a:pPr>
              <a:buNone/>
            </a:pPr>
            <a:r>
              <a:rPr lang="ru-RU" sz="2400" dirty="0" smtClean="0">
                <a:latin typeface="Georgia" pitchFamily="18" charset="0"/>
              </a:rPr>
              <a:t>3 строчка.  Три глагола.</a:t>
            </a:r>
          </a:p>
          <a:p>
            <a:pPr>
              <a:buNone/>
            </a:pPr>
            <a:r>
              <a:rPr lang="ru-RU" sz="2400" dirty="0" smtClean="0">
                <a:latin typeface="Georgia" pitchFamily="18" charset="0"/>
              </a:rPr>
              <a:t>4 строчка.  Предложение о предмете.</a:t>
            </a:r>
          </a:p>
          <a:p>
            <a:pPr>
              <a:buNone/>
            </a:pPr>
            <a:r>
              <a:rPr lang="ru-RU" sz="2400" dirty="0" smtClean="0">
                <a:latin typeface="Georgia" pitchFamily="18" charset="0"/>
              </a:rPr>
              <a:t>5 строчка.  Яркое, образное выражение.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Georgia" pitchFamily="18" charset="0"/>
              </a:rPr>
              <a:t>Синквейн</a:t>
            </a:r>
            <a:endParaRPr lang="ru-RU" sz="40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285860"/>
            <a:ext cx="7858180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Georgia" pitchFamily="18" charset="0"/>
              </a:rPr>
              <a:t>А. </a:t>
            </a:r>
            <a:r>
              <a:rPr lang="ru-RU" sz="2000" dirty="0">
                <a:latin typeface="Georgia" pitchFamily="18" charset="0"/>
              </a:rPr>
              <a:t>1. Междометие</a:t>
            </a:r>
          </a:p>
          <a:p>
            <a:pPr>
              <a:buNone/>
            </a:pPr>
            <a:r>
              <a:rPr lang="ru-RU" sz="2000" dirty="0">
                <a:latin typeface="Georgia" pitchFamily="18" charset="0"/>
              </a:rPr>
              <a:t>     2.Особая, эмоциональная</a:t>
            </a:r>
          </a:p>
          <a:p>
            <a:pPr>
              <a:buNone/>
            </a:pPr>
            <a:r>
              <a:rPr lang="ru-RU" sz="2000" dirty="0">
                <a:latin typeface="Georgia" pitchFamily="18" charset="0"/>
              </a:rPr>
              <a:t>     3.Помогает выразить чувства, побуждения.</a:t>
            </a:r>
          </a:p>
          <a:p>
            <a:pPr>
              <a:buNone/>
            </a:pPr>
            <a:r>
              <a:rPr lang="ru-RU" sz="2000" dirty="0">
                <a:latin typeface="Georgia" pitchFamily="18" charset="0"/>
              </a:rPr>
              <a:t>     4.Не изменяется и не является членом предложения.</a:t>
            </a:r>
          </a:p>
          <a:p>
            <a:pPr>
              <a:buNone/>
            </a:pPr>
            <a:r>
              <a:rPr lang="ru-RU" sz="2000" dirty="0">
                <a:latin typeface="Georgia" pitchFamily="18" charset="0"/>
              </a:rPr>
              <a:t>     5.Расширяет возможности выражения  эмоционального состояния человека.</a:t>
            </a:r>
          </a:p>
          <a:p>
            <a:pPr>
              <a:buNone/>
            </a:pPr>
            <a:r>
              <a:rPr lang="ru-RU" sz="2000" dirty="0">
                <a:latin typeface="Georgia" pitchFamily="18" charset="0"/>
              </a:rPr>
              <a:t>Б.1. Междометие</a:t>
            </a:r>
          </a:p>
          <a:p>
            <a:pPr>
              <a:buNone/>
            </a:pPr>
            <a:r>
              <a:rPr lang="ru-RU" sz="2000" dirty="0">
                <a:latin typeface="Georgia" pitchFamily="18" charset="0"/>
              </a:rPr>
              <a:t>   2.Живая, богатая </a:t>
            </a:r>
          </a:p>
          <a:p>
            <a:pPr>
              <a:buNone/>
            </a:pPr>
            <a:r>
              <a:rPr lang="ru-RU" sz="2000" dirty="0">
                <a:latin typeface="Georgia" pitchFamily="18" charset="0"/>
              </a:rPr>
              <a:t>   3. Служит, выражает чувства</a:t>
            </a:r>
          </a:p>
          <a:p>
            <a:pPr>
              <a:buNone/>
            </a:pPr>
            <a:r>
              <a:rPr lang="ru-RU" sz="2000" dirty="0">
                <a:latin typeface="Georgia" pitchFamily="18" charset="0"/>
              </a:rPr>
              <a:t>   4.По значению разделяются на эмоциональные, повелительные, этикетные.</a:t>
            </a:r>
          </a:p>
          <a:p>
            <a:pPr>
              <a:buNone/>
            </a:pPr>
            <a:r>
              <a:rPr lang="ru-RU" sz="2000" dirty="0">
                <a:latin typeface="Georgia" pitchFamily="18" charset="0"/>
              </a:rPr>
              <a:t>   5. Иногда употребляется в значении других частей речи.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Georgia" pitchFamily="18" charset="0"/>
              </a:rPr>
              <a:t>Рефлексия</a:t>
            </a:r>
            <a:endParaRPr lang="ru-RU" sz="40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600200"/>
            <a:ext cx="7858180" cy="4525963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ru-RU" sz="2400" dirty="0">
                <a:latin typeface="Georgia" pitchFamily="18" charset="0"/>
              </a:rPr>
              <a:t>Какой вид работы заинтересовал?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>
                <a:latin typeface="Georgia" pitchFamily="18" charset="0"/>
              </a:rPr>
              <a:t>Что нового узнали?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>
                <a:latin typeface="Georgia" pitchFamily="18" charset="0"/>
              </a:rPr>
              <a:t> Какую оценку бы поставил каждый из вас  себе за работу на уроке?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>
                <a:latin typeface="Georgia" pitchFamily="18" charset="0"/>
              </a:rPr>
              <a:t>Реализовали ли цель урока, которую ставили перед собой?</a:t>
            </a:r>
          </a:p>
          <a:p>
            <a:pPr algn="just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Georgia" pitchFamily="18" charset="0"/>
              </a:rPr>
              <a:t>Домашнее задание</a:t>
            </a:r>
            <a:endParaRPr lang="ru-RU" sz="40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400" dirty="0" smtClean="0">
                <a:latin typeface="Georgia" pitchFamily="18" charset="0"/>
              </a:rPr>
              <a:t>Создать </a:t>
            </a:r>
            <a:r>
              <a:rPr lang="ru-RU" sz="2400" dirty="0">
                <a:latin typeface="Georgia" pitchFamily="18" charset="0"/>
              </a:rPr>
              <a:t>рекламу междометия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>
                <a:latin typeface="Georgia" pitchFamily="18" charset="0"/>
              </a:rPr>
              <a:t> Сочинить сказку о междометии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>
                <a:latin typeface="Georgia" pitchFamily="18" charset="0"/>
              </a:rPr>
              <a:t> Нарисовать междометие (внешность отражает внутренние качества)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>
                <a:latin typeface="Georgia" pitchFamily="18" charset="0"/>
              </a:rPr>
              <a:t> Подобрать тексты из художественной литературы, в которых употреблены междометия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>
                <a:latin typeface="Georgia" pitchFamily="18" charset="0"/>
              </a:rPr>
              <a:t>Выполнить упражнение № 452 страница №173.</a:t>
            </a:r>
          </a:p>
          <a:p>
            <a:pPr marL="514350" indent="-514350">
              <a:buNone/>
            </a:pPr>
            <a:r>
              <a:rPr lang="ru-RU" sz="2800" dirty="0">
                <a:latin typeface="Georgia" pitchFamily="18" charset="0"/>
              </a:rPr>
              <a:t> </a:t>
            </a:r>
          </a:p>
          <a:p>
            <a:pPr>
              <a:buNone/>
            </a:pPr>
            <a:r>
              <a:rPr lang="en-US" dirty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Georgia" pitchFamily="18" charset="0"/>
              </a:rPr>
              <a:t>Цели:</a:t>
            </a:r>
            <a:endParaRPr lang="ru-RU" sz="40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kk-KZ" sz="2400" dirty="0" smtClean="0">
                <a:latin typeface="Georgia" pitchFamily="18" charset="0"/>
              </a:rPr>
              <a:t>познакомиться </a:t>
            </a:r>
            <a:r>
              <a:rPr lang="kk-KZ" sz="2400" dirty="0">
                <a:latin typeface="Georgia" pitchFamily="18" charset="0"/>
              </a:rPr>
              <a:t>с междометием как  особой  частью речи, назначением в языке, употреблением в роли других частей речи, постановкой знаков препинания при междометиях, отработать умения отличать междометия от знаменательных и служебных частей речи и определять лексическое значение междометий.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Georgia" pitchFamily="18" charset="0"/>
              </a:rPr>
              <a:t>Эпиграф</a:t>
            </a:r>
            <a:endParaRPr lang="ru-RU" sz="40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latin typeface="Georgia" pitchFamily="18" charset="0"/>
              </a:rPr>
              <a:t>Августин </a:t>
            </a:r>
            <a:r>
              <a:rPr lang="ru-RU" sz="2400" dirty="0">
                <a:latin typeface="Georgia" pitchFamily="18" charset="0"/>
              </a:rPr>
              <a:t>Кюри: </a:t>
            </a:r>
            <a:endParaRPr lang="ru-RU" sz="2400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Georgia" pitchFamily="18" charset="0"/>
              </a:rPr>
              <a:t>«</a:t>
            </a:r>
            <a:r>
              <a:rPr lang="ru-RU" sz="2400" i="1" dirty="0">
                <a:latin typeface="Georgia" pitchFamily="18" charset="0"/>
              </a:rPr>
              <a:t>Ты можешь сиять умом, где бы ты ни был потому, что мир нуждается в таких как ты».</a:t>
            </a:r>
            <a:endParaRPr lang="ru-RU" sz="2400" dirty="0">
              <a:latin typeface="Georg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Georgia" pitchFamily="18" charset="0"/>
              </a:rPr>
              <a:t>Лестница знаний</a:t>
            </a:r>
            <a:endParaRPr lang="ru-RU" sz="40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501122" cy="450059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571744"/>
            <a:ext cx="6334125" cy="3705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Georgia" pitchFamily="18" charset="0"/>
              </a:rPr>
              <a:t>«Лингвистический диктант»</a:t>
            </a:r>
            <a:endParaRPr lang="ru-RU" sz="40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786874" cy="535785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Georgia" pitchFamily="18" charset="0"/>
              </a:rPr>
              <a:t>Напишите </a:t>
            </a:r>
            <a:r>
              <a:rPr lang="ru-RU" dirty="0">
                <a:latin typeface="Georgia" pitchFamily="18" charset="0"/>
              </a:rPr>
              <a:t>разряды  </a:t>
            </a:r>
            <a:r>
              <a:rPr lang="ru-RU" dirty="0" smtClean="0">
                <a:latin typeface="Georgia" pitchFamily="18" charset="0"/>
              </a:rPr>
              <a:t>частиц.   </a:t>
            </a:r>
          </a:p>
          <a:p>
            <a:pPr marL="514350" indent="-514350">
              <a:buNone/>
            </a:pPr>
            <a:r>
              <a:rPr lang="ru-RU" dirty="0" smtClean="0">
                <a:latin typeface="Georgia" pitchFamily="18" charset="0"/>
              </a:rPr>
              <a:t> </a:t>
            </a:r>
            <a:r>
              <a:rPr lang="ru-RU" i="1" dirty="0" smtClean="0">
                <a:solidFill>
                  <a:srgbClr val="FF0000"/>
                </a:solidFill>
                <a:latin typeface="Georgia" pitchFamily="18" charset="0"/>
              </a:rPr>
              <a:t>Формообразующие</a:t>
            </a:r>
            <a:r>
              <a:rPr lang="ru-RU" i="1" dirty="0">
                <a:solidFill>
                  <a:srgbClr val="FF0000"/>
                </a:solidFill>
                <a:latin typeface="Georgia" pitchFamily="18" charset="0"/>
              </a:rPr>
              <a:t>, отрицательные, </a:t>
            </a:r>
            <a:r>
              <a:rPr lang="ru-RU" i="1" dirty="0" smtClean="0">
                <a:solidFill>
                  <a:srgbClr val="FF0000"/>
                </a:solidFill>
                <a:latin typeface="Georgia" pitchFamily="18" charset="0"/>
              </a:rPr>
              <a:t>модальные</a:t>
            </a:r>
            <a:r>
              <a:rPr lang="ru-RU" i="1" dirty="0">
                <a:solidFill>
                  <a:srgbClr val="FF0000"/>
                </a:solidFill>
                <a:latin typeface="Georgia" pitchFamily="18" charset="0"/>
              </a:rPr>
              <a:t>.</a:t>
            </a:r>
          </a:p>
          <a:p>
            <a:pPr>
              <a:buNone/>
            </a:pPr>
            <a:r>
              <a:rPr lang="ru-RU" dirty="0">
                <a:latin typeface="Georgia" pitchFamily="18" charset="0"/>
              </a:rPr>
              <a:t>   2.Предлоги, которые  образуются  путем  перехода  самостоятельных  частей  речи  в служебные называются </a:t>
            </a:r>
            <a:r>
              <a:rPr lang="ru-RU" dirty="0" smtClean="0">
                <a:latin typeface="Georgia" pitchFamily="18" charset="0"/>
              </a:rPr>
              <a:t>…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  <a:latin typeface="Georgia" pitchFamily="18" charset="0"/>
              </a:rPr>
              <a:t>Производные</a:t>
            </a:r>
            <a:endParaRPr lang="ru-RU" i="1" dirty="0">
              <a:solidFill>
                <a:srgbClr val="FF0000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dirty="0">
                <a:latin typeface="Georgia" pitchFamily="18" charset="0"/>
              </a:rPr>
              <a:t>   3. Как называется служебная часть  речи, которая  связывает однородные члены  предложения и простые в составе сложного? </a:t>
            </a:r>
            <a:r>
              <a:rPr lang="ru-RU" dirty="0" smtClean="0">
                <a:latin typeface="Georgia" pitchFamily="18" charset="0"/>
              </a:rPr>
              <a:t> 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  <a:latin typeface="Georgia" pitchFamily="18" charset="0"/>
              </a:rPr>
              <a:t>Союзы</a:t>
            </a:r>
            <a:endParaRPr lang="ru-RU" i="1" dirty="0">
              <a:solidFill>
                <a:srgbClr val="FF0000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dirty="0">
                <a:latin typeface="Georgia" pitchFamily="18" charset="0"/>
              </a:rPr>
              <a:t>   4.Союзы, которые связывают однородные члены предложения и равноправные по смыслу простые предложения в составе сложного, называются </a:t>
            </a:r>
            <a:r>
              <a:rPr lang="ru-RU" dirty="0" smtClean="0">
                <a:latin typeface="Georgia" pitchFamily="18" charset="0"/>
              </a:rPr>
              <a:t>…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  <a:latin typeface="Georgia" pitchFamily="18" charset="0"/>
              </a:rPr>
              <a:t> Сочинительные</a:t>
            </a:r>
            <a:endParaRPr lang="ru-RU" i="1" dirty="0">
              <a:solidFill>
                <a:srgbClr val="FF0000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dirty="0">
                <a:latin typeface="Georgia" pitchFamily="18" charset="0"/>
              </a:rPr>
              <a:t>   5. Как называется служебная  часть  речи, которая вносит  различные  оттенки значения в предложение или служит для образования  форм глагола?</a:t>
            </a:r>
          </a:p>
          <a:p>
            <a:pPr>
              <a:buNone/>
            </a:pPr>
            <a:r>
              <a:rPr lang="ru-RU" dirty="0">
                <a:latin typeface="Georgia" pitchFamily="18" charset="0"/>
              </a:rPr>
              <a:t> 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i="1" dirty="0">
                <a:solidFill>
                  <a:srgbClr val="FF0000"/>
                </a:solidFill>
                <a:latin typeface="Georgia" pitchFamily="18" charset="0"/>
              </a:rPr>
              <a:t>Ч</a:t>
            </a:r>
            <a:r>
              <a:rPr lang="ru-RU" i="1" dirty="0" smtClean="0">
                <a:solidFill>
                  <a:srgbClr val="FF0000"/>
                </a:solidFill>
                <a:latin typeface="Georgia" pitchFamily="18" charset="0"/>
              </a:rPr>
              <a:t>астица</a:t>
            </a:r>
            <a:endParaRPr lang="ru-RU" i="1" dirty="0">
              <a:solidFill>
                <a:srgbClr val="FF0000"/>
              </a:solidFill>
              <a:latin typeface="Georg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Georgia" pitchFamily="18" charset="0"/>
              </a:rPr>
              <a:t>Работа по вариантам</a:t>
            </a:r>
            <a:endParaRPr lang="ru-RU" sz="40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786874" cy="4525963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>
                <a:latin typeface="Georgia" pitchFamily="18" charset="0"/>
              </a:rPr>
              <a:t>Вот моя деревня, вот мой дом родной, вот качусь я в санках по горе крутой.  (И. Никитин.)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>
                <a:latin typeface="Georgia" pitchFamily="18" charset="0"/>
              </a:rPr>
              <a:t>В сене, скош</a:t>
            </a:r>
            <a:r>
              <a:rPr lang="ru-RU" sz="2400" u="sng" dirty="0">
                <a:latin typeface="Georgia" pitchFamily="18" charset="0"/>
              </a:rPr>
              <a:t>енн</a:t>
            </a:r>
            <a:r>
              <a:rPr lang="ru-RU" sz="2400" dirty="0">
                <a:latin typeface="Georgia" pitchFamily="18" charset="0"/>
              </a:rPr>
              <a:t>ом утром,  видны ягоды   земляники.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>
                <a:latin typeface="Georgia" pitchFamily="18" charset="0"/>
              </a:rPr>
              <a:t>Не бросай друга в беде.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>
                <a:latin typeface="Georgia" pitchFamily="18" charset="0"/>
              </a:rPr>
              <a:t>Ах, если бы знали, что ожидает нас за поворотом, мы могли избежа</a:t>
            </a:r>
            <a:r>
              <a:rPr lang="ru-RU" sz="2400" u="sng" dirty="0">
                <a:latin typeface="Georgia" pitchFamily="18" charset="0"/>
              </a:rPr>
              <a:t>ть</a:t>
            </a:r>
            <a:r>
              <a:rPr lang="ru-RU" sz="2400" dirty="0">
                <a:latin typeface="Georgia" pitchFamily="18" charset="0"/>
              </a:rPr>
              <a:t> опа</a:t>
            </a:r>
            <a:r>
              <a:rPr lang="ru-RU" sz="2400" u="sng" dirty="0">
                <a:latin typeface="Georgia" pitchFamily="18" charset="0"/>
              </a:rPr>
              <a:t>сн</a:t>
            </a:r>
            <a:r>
              <a:rPr lang="ru-RU" sz="2400" dirty="0">
                <a:latin typeface="Georgia" pitchFamily="18" charset="0"/>
              </a:rPr>
              <a:t>ости.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>
                <a:latin typeface="Georgia" pitchFamily="18" charset="0"/>
              </a:rPr>
              <a:t>Выиграв вбрасывание, спартаков</a:t>
            </a:r>
            <a:r>
              <a:rPr lang="ru-RU" sz="2400" u="sng" dirty="0">
                <a:latin typeface="Georgia" pitchFamily="18" charset="0"/>
              </a:rPr>
              <a:t>цы</a:t>
            </a:r>
            <a:r>
              <a:rPr lang="ru-RU" sz="2400" dirty="0">
                <a:latin typeface="Georgia" pitchFamily="18" charset="0"/>
              </a:rPr>
              <a:t> лидировали </a:t>
            </a:r>
            <a:endParaRPr lang="ru-RU" sz="2400" dirty="0" smtClean="0">
              <a:latin typeface="Georgia" pitchFamily="18" charset="0"/>
            </a:endParaRPr>
          </a:p>
          <a:p>
            <a:pPr marL="457200" indent="-457200" algn="just">
              <a:buNone/>
            </a:pPr>
            <a:r>
              <a:rPr lang="ru-RU" sz="2400" dirty="0">
                <a:latin typeface="Georgia" pitchFamily="18" charset="0"/>
              </a:rPr>
              <a:t> </a:t>
            </a:r>
            <a:r>
              <a:rPr lang="ru-RU" sz="2400" dirty="0" smtClean="0">
                <a:latin typeface="Georgia" pitchFamily="18" charset="0"/>
              </a:rPr>
              <a:t>     </a:t>
            </a:r>
            <a:r>
              <a:rPr lang="ru-RU" sz="2400" u="sng" dirty="0" smtClean="0">
                <a:latin typeface="Georgia" pitchFamily="18" charset="0"/>
              </a:rPr>
              <a:t>в  </a:t>
            </a:r>
            <a:r>
              <a:rPr lang="ru-RU" sz="2400" u="sng" dirty="0">
                <a:latin typeface="Georgia" pitchFamily="18" charset="0"/>
              </a:rPr>
              <a:t>течение </a:t>
            </a:r>
            <a:r>
              <a:rPr lang="ru-RU" sz="2400" dirty="0">
                <a:latin typeface="Georgia" pitchFamily="18" charset="0"/>
              </a:rPr>
              <a:t>всего матча.</a:t>
            </a:r>
          </a:p>
          <a:p>
            <a:pPr>
              <a:buNone/>
            </a:pP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472518" cy="6500858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3600" b="1" dirty="0" smtClean="0">
                <a:latin typeface="Georgia" pitchFamily="18" charset="0"/>
              </a:rPr>
              <a:t>МЕЖДОМЕТИЕ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>
                <a:latin typeface="Georgia" pitchFamily="18" charset="0"/>
              </a:rPr>
              <a:t>Разрешите доложить</a:t>
            </a:r>
          </a:p>
          <a:p>
            <a:pPr algn="ctr">
              <a:buNone/>
            </a:pPr>
            <a:r>
              <a:rPr lang="ru-RU" dirty="0">
                <a:latin typeface="Georgia" pitchFamily="18" charset="0"/>
              </a:rPr>
              <a:t>Всем без исключения,</a:t>
            </a:r>
          </a:p>
          <a:p>
            <a:pPr algn="ctr">
              <a:buNone/>
            </a:pPr>
            <a:r>
              <a:rPr lang="ru-RU" dirty="0">
                <a:latin typeface="Georgia" pitchFamily="18" charset="0"/>
              </a:rPr>
              <a:t>Что могу я говорить</a:t>
            </a:r>
          </a:p>
          <a:p>
            <a:pPr algn="ctr">
              <a:buNone/>
            </a:pPr>
            <a:r>
              <a:rPr lang="ru-RU" dirty="0">
                <a:latin typeface="Georgia" pitchFamily="18" charset="0"/>
              </a:rPr>
              <a:t>Только лишь с волнением.</a:t>
            </a:r>
          </a:p>
          <a:p>
            <a:pPr algn="ctr">
              <a:buNone/>
            </a:pPr>
            <a:r>
              <a:rPr lang="ru-RU" dirty="0">
                <a:latin typeface="Georgia" pitchFamily="18" charset="0"/>
              </a:rPr>
              <a:t>Выражаю поощренья,</a:t>
            </a:r>
          </a:p>
          <a:p>
            <a:pPr algn="ctr">
              <a:buNone/>
            </a:pPr>
            <a:r>
              <a:rPr lang="ru-RU" dirty="0">
                <a:latin typeface="Georgia" pitchFamily="18" charset="0"/>
              </a:rPr>
              <a:t>Похвалу, упрек, запрет,</a:t>
            </a:r>
          </a:p>
          <a:p>
            <a:pPr algn="ctr">
              <a:buNone/>
            </a:pPr>
            <a:r>
              <a:rPr lang="ru-RU" dirty="0">
                <a:latin typeface="Georgia" pitchFamily="18" charset="0"/>
              </a:rPr>
              <a:t>Благодарность, восхищенье,</a:t>
            </a:r>
          </a:p>
          <a:p>
            <a:pPr algn="ctr">
              <a:buNone/>
            </a:pPr>
            <a:r>
              <a:rPr lang="ru-RU" dirty="0">
                <a:latin typeface="Georgia" pitchFamily="18" charset="0"/>
              </a:rPr>
              <a:t>Возмущение, привет...</a:t>
            </a:r>
          </a:p>
          <a:p>
            <a:pPr algn="ctr">
              <a:buNone/>
            </a:pPr>
            <a:r>
              <a:rPr lang="ru-RU" dirty="0">
                <a:latin typeface="Georgia" pitchFamily="18" charset="0"/>
              </a:rPr>
              <a:t>Те, которых гложет страх,</a:t>
            </a:r>
          </a:p>
          <a:p>
            <a:pPr algn="ctr">
              <a:buNone/>
            </a:pPr>
            <a:r>
              <a:rPr lang="ru-RU" dirty="0">
                <a:latin typeface="Georgia" pitchFamily="18" charset="0"/>
              </a:rPr>
              <a:t>Произносят слово </a:t>
            </a:r>
            <a:r>
              <a:rPr lang="ru-RU" b="1" i="1" dirty="0">
                <a:latin typeface="Georgia" pitchFamily="18" charset="0"/>
              </a:rPr>
              <a:t>«Ах!».</a:t>
            </a:r>
            <a:endParaRPr lang="ru-RU" dirty="0">
              <a:latin typeface="Georgia" pitchFamily="18" charset="0"/>
            </a:endParaRPr>
          </a:p>
          <a:p>
            <a:pPr algn="ctr">
              <a:buNone/>
            </a:pPr>
            <a:r>
              <a:rPr lang="ru-RU" dirty="0">
                <a:latin typeface="Georgia" pitchFamily="18" charset="0"/>
              </a:rPr>
              <a:t>Кто пасует пред бедой,</a:t>
            </a:r>
          </a:p>
          <a:p>
            <a:pPr algn="ctr">
              <a:buNone/>
            </a:pPr>
            <a:r>
              <a:rPr lang="ru-RU" dirty="0">
                <a:latin typeface="Georgia" pitchFamily="18" charset="0"/>
              </a:rPr>
              <a:t>Произносит слово </a:t>
            </a:r>
            <a:r>
              <a:rPr lang="ru-RU" b="1" i="1" dirty="0">
                <a:latin typeface="Georgia" pitchFamily="18" charset="0"/>
              </a:rPr>
              <a:t>«Ой!».</a:t>
            </a:r>
            <a:endParaRPr lang="ru-RU" dirty="0">
              <a:latin typeface="Georgia" pitchFamily="18" charset="0"/>
            </a:endParaRPr>
          </a:p>
          <a:p>
            <a:pPr algn="ctr">
              <a:buNone/>
            </a:pPr>
            <a:r>
              <a:rPr lang="ru-RU" dirty="0">
                <a:latin typeface="Georgia" pitchFamily="18" charset="0"/>
              </a:rPr>
              <a:t>Кто отстанет от друзей,</a:t>
            </a:r>
          </a:p>
          <a:p>
            <a:pPr algn="ctr">
              <a:buNone/>
            </a:pPr>
            <a:r>
              <a:rPr lang="ru-RU" dirty="0">
                <a:latin typeface="Georgia" pitchFamily="18" charset="0"/>
              </a:rPr>
              <a:t>Произносит слово </a:t>
            </a:r>
            <a:r>
              <a:rPr lang="ru-RU" b="1" i="1" dirty="0">
                <a:latin typeface="Georgia" pitchFamily="18" charset="0"/>
              </a:rPr>
              <a:t>«Эй!».</a:t>
            </a:r>
            <a:endParaRPr lang="ru-RU" dirty="0">
              <a:latin typeface="Georgia" pitchFamily="18" charset="0"/>
            </a:endParaRPr>
          </a:p>
          <a:p>
            <a:pPr algn="ctr">
              <a:buNone/>
            </a:pPr>
            <a:r>
              <a:rPr lang="ru-RU" dirty="0">
                <a:latin typeface="Georgia" pitchFamily="18" charset="0"/>
              </a:rPr>
              <a:t>Кто задерживает вдох,</a:t>
            </a:r>
          </a:p>
          <a:p>
            <a:pPr algn="ctr">
              <a:buNone/>
            </a:pPr>
            <a:r>
              <a:rPr lang="ru-RU" dirty="0">
                <a:latin typeface="Georgia" pitchFamily="18" charset="0"/>
              </a:rPr>
              <a:t>Произносит слово </a:t>
            </a:r>
            <a:r>
              <a:rPr lang="ru-RU" b="1" i="1" dirty="0">
                <a:latin typeface="Georgia" pitchFamily="18" charset="0"/>
              </a:rPr>
              <a:t>«Ох!».</a:t>
            </a:r>
            <a:endParaRPr lang="ru-RU" dirty="0">
              <a:latin typeface="Georgia" pitchFamily="18" charset="0"/>
            </a:endParaRPr>
          </a:p>
          <a:p>
            <a:pPr algn="ctr">
              <a:buNone/>
            </a:pPr>
            <a:r>
              <a:rPr lang="ru-RU" dirty="0">
                <a:latin typeface="Georgia" pitchFamily="18" charset="0"/>
              </a:rPr>
              <a:t>У кого захватит дух,</a:t>
            </a:r>
          </a:p>
          <a:p>
            <a:pPr algn="ctr">
              <a:buNone/>
            </a:pPr>
            <a:r>
              <a:rPr lang="ru-RU" dirty="0">
                <a:latin typeface="Georgia" pitchFamily="18" charset="0"/>
              </a:rPr>
              <a:t>Произносит слово </a:t>
            </a:r>
            <a:r>
              <a:rPr lang="ru-RU" b="1" i="1" dirty="0">
                <a:latin typeface="Georgia" pitchFamily="18" charset="0"/>
              </a:rPr>
              <a:t>«Ух!».</a:t>
            </a:r>
            <a:endParaRPr lang="ru-RU" dirty="0">
              <a:latin typeface="Georgia" pitchFamily="18" charset="0"/>
            </a:endParaRPr>
          </a:p>
          <a:p>
            <a:pPr algn="ctr">
              <a:buNone/>
            </a:pPr>
            <a:r>
              <a:rPr lang="ru-RU" dirty="0">
                <a:latin typeface="Georgia" pitchFamily="18" charset="0"/>
              </a:rPr>
              <a:t>Интересно жить на свете,</a:t>
            </a:r>
          </a:p>
          <a:p>
            <a:pPr algn="ctr">
              <a:buNone/>
            </a:pPr>
            <a:r>
              <a:rPr lang="ru-RU" dirty="0">
                <a:latin typeface="Georgia" pitchFamily="18" charset="0"/>
              </a:rPr>
              <a:t>Если знаешь междометья.</a:t>
            </a:r>
          </a:p>
          <a:p>
            <a:pPr algn="ctr">
              <a:buNone/>
            </a:pPr>
            <a:r>
              <a:rPr lang="ru-RU" i="1" dirty="0"/>
              <a:t>А. Тетивкин</a:t>
            </a:r>
            <a:endParaRPr lang="ru-RU" dirty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Georgia" pitchFamily="18" charset="0"/>
              </a:rPr>
              <a:t>Междометие</a:t>
            </a:r>
            <a:endParaRPr lang="ru-RU" sz="40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786874" cy="535785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2400" dirty="0" smtClean="0">
                <a:latin typeface="Georgia" pitchFamily="18" charset="0"/>
              </a:rPr>
              <a:t>Что это такое?  </a:t>
            </a:r>
          </a:p>
          <a:p>
            <a:pPr algn="ctr">
              <a:buNone/>
            </a:pPr>
            <a:r>
              <a:rPr lang="ru-RU" sz="2400" dirty="0" smtClean="0">
                <a:latin typeface="Georgia" pitchFamily="18" charset="0"/>
              </a:rPr>
              <a:t>                                            </a:t>
            </a:r>
          </a:p>
          <a:p>
            <a:pPr algn="ctr">
              <a:buNone/>
            </a:pPr>
            <a:r>
              <a:rPr lang="ru-RU" sz="2000" i="1" dirty="0" smtClean="0">
                <a:solidFill>
                  <a:srgbClr val="FF0000"/>
                </a:solidFill>
                <a:latin typeface="Georgia" pitchFamily="18" charset="0"/>
              </a:rPr>
              <a:t>Неизменяемые слова</a:t>
            </a:r>
            <a:r>
              <a:rPr lang="ru-RU" sz="2400" i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>
                <a:latin typeface="Georgia" pitchFamily="18" charset="0"/>
              </a:rPr>
              <a:t>Что обозначает</a:t>
            </a:r>
          </a:p>
          <a:p>
            <a:pPr algn="ctr">
              <a:buNone/>
            </a:pPr>
            <a:endParaRPr lang="ru-RU" sz="2400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ru-RU" sz="2400" dirty="0" smtClean="0">
                <a:latin typeface="Georgia" pitchFamily="18" charset="0"/>
              </a:rPr>
              <a:t>                </a:t>
            </a:r>
            <a:r>
              <a:rPr lang="ru-RU" sz="2000" i="1" dirty="0" smtClean="0">
                <a:solidFill>
                  <a:srgbClr val="FF0000"/>
                </a:solidFill>
                <a:latin typeface="Georgia" pitchFamily="18" charset="0"/>
              </a:rPr>
              <a:t>Выражают, но не называют  различные           чувства, побуждения.</a:t>
            </a:r>
          </a:p>
          <a:p>
            <a:pPr algn="ctr">
              <a:buNone/>
            </a:pPr>
            <a:endParaRPr lang="ru-RU" sz="2000" dirty="0" smtClean="0">
              <a:latin typeface="Georgia" pitchFamily="18" charset="0"/>
            </a:endParaRPr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>
                <a:latin typeface="Georgia" pitchFamily="18" charset="0"/>
              </a:rPr>
              <a:t>Какие знаки препинания</a:t>
            </a:r>
          </a:p>
          <a:p>
            <a:pPr algn="ctr">
              <a:buNone/>
            </a:pPr>
            <a:r>
              <a:rPr lang="ru-RU" sz="2400" dirty="0" smtClean="0">
                <a:latin typeface="Georgia" pitchFamily="18" charset="0"/>
              </a:rPr>
              <a:t> ставятся?</a:t>
            </a:r>
          </a:p>
          <a:p>
            <a:pPr algn="ctr">
              <a:buNone/>
            </a:pPr>
            <a:r>
              <a:rPr lang="ru-RU" sz="2400" dirty="0" smtClean="0">
                <a:latin typeface="Georgia" pitchFamily="18" charset="0"/>
              </a:rPr>
              <a:t>                              </a:t>
            </a:r>
          </a:p>
          <a:p>
            <a:pPr algn="ctr">
              <a:buNone/>
            </a:pPr>
            <a:r>
              <a:rPr lang="ru-RU" sz="2000" i="1" dirty="0" smtClean="0">
                <a:solidFill>
                  <a:srgbClr val="FF0000"/>
                </a:solidFill>
                <a:latin typeface="Georgia" pitchFamily="18" charset="0"/>
              </a:rPr>
              <a:t>Отделяется запятой или  восклицательным знаком. Может писаться через дефис.</a:t>
            </a:r>
            <a:endParaRPr lang="ru-RU" sz="20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4322761" y="167797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4287042" y="328533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4394199" y="546418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Georgia" pitchFamily="18" charset="0"/>
              </a:rPr>
              <a:t>Междометия бывают</a:t>
            </a:r>
            <a:endParaRPr lang="ru-RU" sz="2400" dirty="0">
              <a:latin typeface="Georgia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643042" y="642918"/>
            <a:ext cx="135732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4282" y="1357298"/>
            <a:ext cx="264320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Georgia" pitchFamily="18" charset="0"/>
              </a:rPr>
              <a:t>Эмоциональные</a:t>
            </a:r>
          </a:p>
          <a:p>
            <a:endParaRPr lang="ru-RU" i="1" dirty="0">
              <a:latin typeface="Georgia" pitchFamily="18" charset="0"/>
            </a:endParaRPr>
          </a:p>
          <a:p>
            <a:r>
              <a:rPr lang="ru-RU" dirty="0" smtClean="0">
                <a:latin typeface="Georgia" pitchFamily="18" charset="0"/>
              </a:rPr>
              <a:t>Выражают различные чувства, настроения.</a:t>
            </a:r>
          </a:p>
          <a:p>
            <a:endParaRPr lang="ru-RU" dirty="0">
              <a:latin typeface="Georgia" pitchFamily="18" charset="0"/>
            </a:endParaRPr>
          </a:p>
          <a:p>
            <a:endParaRPr lang="ru-RU" dirty="0" smtClean="0">
              <a:latin typeface="Georgia" pitchFamily="18" charset="0"/>
            </a:endParaRPr>
          </a:p>
          <a:p>
            <a:r>
              <a:rPr lang="ru-RU" i="1" dirty="0" smtClean="0">
                <a:solidFill>
                  <a:srgbClr val="00B050"/>
                </a:solidFill>
                <a:latin typeface="Georgia" pitchFamily="18" charset="0"/>
              </a:rPr>
              <a:t>Восторг, удивление, недоумение, радость, страх</a:t>
            </a:r>
          </a:p>
          <a:p>
            <a:endParaRPr lang="ru-RU" dirty="0">
              <a:latin typeface="Georgia" pitchFamily="18" charset="0"/>
            </a:endParaRPr>
          </a:p>
          <a:p>
            <a:endParaRPr lang="ru-RU" dirty="0" smtClean="0">
              <a:latin typeface="Georgia" pitchFamily="18" charset="0"/>
            </a:endParaRPr>
          </a:p>
          <a:p>
            <a:endParaRPr lang="ru-RU" dirty="0" smtClean="0">
              <a:latin typeface="Georgia" pitchFamily="18" charset="0"/>
            </a:endParaRPr>
          </a:p>
          <a:p>
            <a:r>
              <a:rPr lang="ru-RU" i="1" dirty="0" smtClean="0">
                <a:solidFill>
                  <a:srgbClr val="FF0000"/>
                </a:solidFill>
                <a:latin typeface="Georgia" pitchFamily="18" charset="0"/>
              </a:rPr>
              <a:t>Ах, ох, ба, увы, ура, боже мой, браво, вот это да, ужас, </a:t>
            </a:r>
            <a:r>
              <a:rPr lang="ru-RU" i="1" dirty="0">
                <a:solidFill>
                  <a:srgbClr val="FF0000"/>
                </a:solidFill>
                <a:latin typeface="Georgia" pitchFamily="18" charset="0"/>
              </a:rPr>
              <a:t>у</a:t>
            </a:r>
            <a:r>
              <a:rPr lang="ru-RU" i="1" dirty="0" smtClean="0">
                <a:solidFill>
                  <a:srgbClr val="FF0000"/>
                </a:solidFill>
                <a:latin typeface="Georgia" pitchFamily="18" charset="0"/>
              </a:rPr>
              <a:t>паси бог</a:t>
            </a:r>
            <a:endParaRPr lang="ru-RU" i="1" dirty="0">
              <a:solidFill>
                <a:srgbClr val="FF0000"/>
              </a:solidFill>
              <a:latin typeface="Georgia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3500430" y="1357298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28926" y="2214554"/>
            <a:ext cx="257176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Georgia" pitchFamily="18" charset="0"/>
              </a:rPr>
              <a:t>Побудительные</a:t>
            </a:r>
          </a:p>
          <a:p>
            <a:endParaRPr lang="ru-RU" sz="2400" i="1" dirty="0" smtClean="0">
              <a:latin typeface="Georgia" pitchFamily="18" charset="0"/>
            </a:endParaRPr>
          </a:p>
          <a:p>
            <a:r>
              <a:rPr lang="ru-RU" dirty="0" smtClean="0">
                <a:latin typeface="Georgia" pitchFamily="18" charset="0"/>
              </a:rPr>
              <a:t>Выражают различные побуждения.</a:t>
            </a:r>
          </a:p>
          <a:p>
            <a:endParaRPr lang="ru-RU" dirty="0" smtClean="0">
              <a:latin typeface="Georgia" pitchFamily="18" charset="0"/>
            </a:endParaRPr>
          </a:p>
          <a:p>
            <a:r>
              <a:rPr lang="ru-RU" i="1" dirty="0" smtClean="0">
                <a:solidFill>
                  <a:srgbClr val="00B050"/>
                </a:solidFill>
                <a:latin typeface="Georgia" pitchFamily="18" charset="0"/>
              </a:rPr>
              <a:t>Побуждение, запрещение, зов, оклик, приветствие</a:t>
            </a:r>
          </a:p>
          <a:p>
            <a:endParaRPr lang="ru-RU" i="1" dirty="0">
              <a:solidFill>
                <a:srgbClr val="00B050"/>
              </a:solidFill>
              <a:latin typeface="Georgia" pitchFamily="18" charset="0"/>
            </a:endParaRPr>
          </a:p>
          <a:p>
            <a:endParaRPr lang="ru-RU" i="1" dirty="0" smtClean="0">
              <a:solidFill>
                <a:srgbClr val="00B050"/>
              </a:solidFill>
              <a:latin typeface="Georgia" pitchFamily="18" charset="0"/>
            </a:endParaRPr>
          </a:p>
          <a:p>
            <a:r>
              <a:rPr lang="ru-RU" i="1" dirty="0" smtClean="0">
                <a:solidFill>
                  <a:srgbClr val="FF0000"/>
                </a:solidFill>
                <a:latin typeface="Georgia" pitchFamily="18" charset="0"/>
              </a:rPr>
              <a:t>Ау, эй, вали, караул, стоп, брысь, тпру, тс</a:t>
            </a:r>
          </a:p>
          <a:p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6000760" y="571480"/>
            <a:ext cx="1214446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15008" y="1643050"/>
            <a:ext cx="31432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Georgia" pitchFamily="18" charset="0"/>
              </a:rPr>
              <a:t>Этикетные</a:t>
            </a:r>
          </a:p>
          <a:p>
            <a:endParaRPr lang="ru-RU" sz="2400" i="1" dirty="0" smtClean="0">
              <a:latin typeface="Georgia" pitchFamily="18" charset="0"/>
            </a:endParaRPr>
          </a:p>
          <a:p>
            <a:r>
              <a:rPr lang="ru-RU" dirty="0" smtClean="0">
                <a:latin typeface="Georgia" pitchFamily="18" charset="0"/>
              </a:rPr>
              <a:t>Выражают общепринятые нормы речевого этикета</a:t>
            </a:r>
          </a:p>
          <a:p>
            <a:endParaRPr lang="ru-RU" dirty="0">
              <a:latin typeface="Georgia" pitchFamily="18" charset="0"/>
            </a:endParaRPr>
          </a:p>
          <a:p>
            <a:endParaRPr lang="ru-RU" dirty="0" smtClean="0">
              <a:latin typeface="Georgia" pitchFamily="18" charset="0"/>
            </a:endParaRPr>
          </a:p>
          <a:p>
            <a:endParaRPr lang="ru-RU" dirty="0"/>
          </a:p>
          <a:p>
            <a:endParaRPr lang="ru-RU" dirty="0" smtClean="0"/>
          </a:p>
          <a:p>
            <a:r>
              <a:rPr lang="ru-RU" i="1" dirty="0" smtClean="0">
                <a:solidFill>
                  <a:srgbClr val="FF0000"/>
                </a:solidFill>
                <a:latin typeface="Georgia" pitchFamily="18" charset="0"/>
              </a:rPr>
              <a:t>Здравствуйте, до свидания, спасибо, благодарю, будьте любезны, будьте добры, прощайте, извините, всего хорошего</a:t>
            </a:r>
            <a:endParaRPr lang="ru-RU" i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112</TotalTime>
  <Words>759</Words>
  <Application>Microsoft Office PowerPoint</Application>
  <PresentationFormat>Экран (4:3)</PresentationFormat>
  <Paragraphs>140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Междометие как часть речи</vt:lpstr>
      <vt:lpstr>Цели:</vt:lpstr>
      <vt:lpstr>Эпиграф</vt:lpstr>
      <vt:lpstr>Лестница знаний</vt:lpstr>
      <vt:lpstr>«Лингвистический диктант»</vt:lpstr>
      <vt:lpstr>Работа по вариантам</vt:lpstr>
      <vt:lpstr>Слайд 7</vt:lpstr>
      <vt:lpstr>Междометие</vt:lpstr>
      <vt:lpstr>Слайд 9</vt:lpstr>
      <vt:lpstr>3 ступенька «Авторский стул»</vt:lpstr>
      <vt:lpstr>5 ступенька «Подскажи словечко»</vt:lpstr>
      <vt:lpstr>Булат Окуджава</vt:lpstr>
      <vt:lpstr>Синквейн (пятистишие)</vt:lpstr>
      <vt:lpstr>Синквейн</vt:lpstr>
      <vt:lpstr>Рефлексия</vt:lpstr>
      <vt:lpstr>Домашнее задание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Междометие как часть речи</dc:title>
  <dc:creator>Admin</dc:creator>
  <cp:lastModifiedBy>ученик</cp:lastModifiedBy>
  <cp:revision>14</cp:revision>
  <dcterms:created xsi:type="dcterms:W3CDTF">2012-04-05T21:09:02Z</dcterms:created>
  <dcterms:modified xsi:type="dcterms:W3CDTF">2012-12-11T07:29:31Z</dcterms:modified>
</cp:coreProperties>
</file>