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58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74" r:id="rId14"/>
    <p:sldId id="267" r:id="rId15"/>
    <p:sldId id="273" r:id="rId16"/>
    <p:sldId id="268" r:id="rId17"/>
    <p:sldId id="269" r:id="rId18"/>
    <p:sldId id="271" r:id="rId19"/>
    <p:sldId id="270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стаж работы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A1-4676-9C93-A5654E690CC3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A1-4676-9C93-A5654E690CC3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BA1-4676-9C93-A5654E690CC3}"/>
              </c:ext>
            </c:extLst>
          </c:dPt>
          <c:cat>
            <c:strRef>
              <c:f>Лист1!$A$2:$A$5</c:f>
              <c:strCache>
                <c:ptCount val="3"/>
                <c:pt idx="0">
                  <c:v>до 10 лет</c:v>
                </c:pt>
                <c:pt idx="1">
                  <c:v>20-30 лет</c:v>
                </c:pt>
                <c:pt idx="2">
                  <c:v>более 30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CB-4F76-B0C3-840C3B947B3A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5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805264"/>
            <a:ext cx="2304256" cy="95025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2022-2023 уч. год</a:t>
            </a:r>
          </a:p>
          <a:p>
            <a:pPr algn="l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Руководитель МО Дзык Т. Р.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E3B6A26-9CDC-51E1-302A-491C4407C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90720"/>
            <a:ext cx="7772400" cy="2192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Анализ работы МО естественно-математического цикла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C380B5-CD0C-9A34-B115-AFB4342A1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/>
          <a:lstStyle/>
          <a:p>
            <a:r>
              <a:rPr lang="ru-RU" dirty="0"/>
              <a:t>Проектная деятельность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6686B3-96DD-4C4A-3F89-8BF3CDBB6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772816"/>
            <a:ext cx="7776864" cy="46085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400" dirty="0"/>
              <a:t>Успешно защитили проекты учащиеся 8 </a:t>
            </a:r>
            <a:r>
              <a:rPr lang="ru-RU" sz="4400" dirty="0" err="1"/>
              <a:t>кл</a:t>
            </a:r>
            <a:r>
              <a:rPr lang="ru-RU" sz="4400" dirty="0"/>
              <a:t>:</a:t>
            </a:r>
          </a:p>
          <a:p>
            <a:pPr marL="0" indent="0">
              <a:buNone/>
            </a:pPr>
            <a:r>
              <a:rPr lang="ru-RU" sz="4400" dirty="0"/>
              <a:t>• </a:t>
            </a:r>
            <a:r>
              <a:rPr lang="ru-RU" sz="4400" dirty="0" err="1"/>
              <a:t>Лапшев</a:t>
            </a:r>
            <a:r>
              <a:rPr lang="ru-RU" sz="4400" dirty="0"/>
              <a:t> Даниил «Национализм – угроза 21 века» и Беляев Дмитрий «Натуральные химические индикаторы» ( </a:t>
            </a:r>
            <a:r>
              <a:rPr lang="ru-RU" sz="4400" dirty="0">
                <a:solidFill>
                  <a:srgbClr val="0070C0"/>
                </a:solidFill>
              </a:rPr>
              <a:t>учитель Ваганов А. И</a:t>
            </a:r>
            <a:r>
              <a:rPr lang="ru-RU" sz="4400" dirty="0"/>
              <a:t>.);</a:t>
            </a:r>
          </a:p>
          <a:p>
            <a:pPr marL="0" indent="0">
              <a:buNone/>
            </a:pPr>
            <a:r>
              <a:rPr lang="ru-RU" sz="4400" dirty="0"/>
              <a:t>•  </a:t>
            </a:r>
            <a:r>
              <a:rPr lang="ru-RU" sz="4400" dirty="0" err="1"/>
              <a:t>Семенушкин</a:t>
            </a:r>
            <a:r>
              <a:rPr lang="ru-RU" sz="4400" dirty="0"/>
              <a:t> Матвей «Чудо-луч</a:t>
            </a:r>
            <a:r>
              <a:rPr lang="ru-RU" sz="4400" dirty="0" smtClean="0"/>
              <a:t>», Воронова </a:t>
            </a:r>
            <a:r>
              <a:rPr lang="ru-RU" sz="4400" dirty="0"/>
              <a:t>А</a:t>
            </a:r>
            <a:r>
              <a:rPr lang="ru-RU" sz="4400" dirty="0" smtClean="0"/>
              <a:t>настасия «Цветные картинки своими руками» </a:t>
            </a:r>
            <a:r>
              <a:rPr lang="ru-RU" sz="4400" dirty="0"/>
              <a:t>(учитель </a:t>
            </a:r>
            <a:r>
              <a:rPr lang="ru-RU" sz="4400" dirty="0">
                <a:solidFill>
                  <a:srgbClr val="0070C0"/>
                </a:solidFill>
              </a:rPr>
              <a:t>Хомченко О. В</a:t>
            </a:r>
            <a:r>
              <a:rPr lang="ru-RU" sz="4400" dirty="0"/>
              <a:t>.)</a:t>
            </a:r>
          </a:p>
          <a:p>
            <a:pPr marL="0" indent="0">
              <a:buNone/>
            </a:pPr>
            <a:r>
              <a:rPr lang="ru-RU" sz="4400" dirty="0"/>
              <a:t>• Галочкина Елизавета «Геометрия в интерьере» и Петушкова Елизавета «Математика в природе» (учитель </a:t>
            </a:r>
            <a:r>
              <a:rPr lang="ru-RU" sz="4400" dirty="0" err="1">
                <a:solidFill>
                  <a:srgbClr val="0070C0"/>
                </a:solidFill>
              </a:rPr>
              <a:t>Лёмина</a:t>
            </a:r>
            <a:r>
              <a:rPr lang="ru-RU" sz="4400" dirty="0">
                <a:solidFill>
                  <a:srgbClr val="0070C0"/>
                </a:solidFill>
              </a:rPr>
              <a:t> Ю. А</a:t>
            </a:r>
            <a:r>
              <a:rPr lang="ru-RU" sz="4400" dirty="0"/>
              <a:t>.)</a:t>
            </a:r>
          </a:p>
          <a:p>
            <a:r>
              <a:rPr lang="ru-RU" sz="4400" dirty="0"/>
              <a:t>Учащийся 11 класса </a:t>
            </a:r>
            <a:r>
              <a:rPr lang="ru-RU" sz="4400" dirty="0" err="1"/>
              <a:t>Молев</a:t>
            </a:r>
            <a:r>
              <a:rPr lang="ru-RU" sz="4400" dirty="0"/>
              <a:t> Анатолий «В мире иллюзий» (учитель </a:t>
            </a:r>
            <a:r>
              <a:rPr lang="ru-RU" sz="4400" dirty="0" err="1">
                <a:solidFill>
                  <a:srgbClr val="0070C0"/>
                </a:solidFill>
              </a:rPr>
              <a:t>Лёмина</a:t>
            </a:r>
            <a:r>
              <a:rPr lang="ru-RU" sz="4400" dirty="0">
                <a:solidFill>
                  <a:srgbClr val="0070C0"/>
                </a:solidFill>
              </a:rPr>
              <a:t> Ю. А</a:t>
            </a:r>
            <a:r>
              <a:rPr lang="ru-RU" sz="4400" dirty="0"/>
              <a:t>.)</a:t>
            </a:r>
          </a:p>
          <a:p>
            <a:r>
              <a:rPr lang="ru-RU" sz="4400" dirty="0"/>
              <a:t>Учителя </a:t>
            </a:r>
            <a:r>
              <a:rPr lang="ru-RU" sz="4400" dirty="0">
                <a:solidFill>
                  <a:srgbClr val="0070C0"/>
                </a:solidFill>
              </a:rPr>
              <a:t>Дзык Т. Р. </a:t>
            </a:r>
            <a:r>
              <a:rPr lang="ru-RU" sz="4400" dirty="0"/>
              <a:t>и </a:t>
            </a:r>
            <a:r>
              <a:rPr lang="ru-RU" sz="4400" dirty="0" err="1">
                <a:solidFill>
                  <a:srgbClr val="0070C0"/>
                </a:solidFill>
              </a:rPr>
              <a:t>Мялкина</a:t>
            </a:r>
            <a:r>
              <a:rPr lang="ru-RU" sz="4400" dirty="0">
                <a:solidFill>
                  <a:srgbClr val="0070C0"/>
                </a:solidFill>
              </a:rPr>
              <a:t> Е. Ю. </a:t>
            </a:r>
            <a:r>
              <a:rPr lang="ru-RU" sz="4400" dirty="0"/>
              <a:t>были членами комиссии по защите проектов учащимися 8, 9 и 11 классов.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B166A16-FA4D-A252-7E11-363891F14B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274638"/>
            <a:ext cx="159657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79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A38009-30A0-D8CD-E04F-F0C796CBD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562756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Всероссийская олимпиада школьников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1C9070-D75B-9F32-871F-9DF97DEA0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412" y="1916832"/>
            <a:ext cx="7499176" cy="43204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По итогам школьного этапа олимпиады, который проходил на платформе Сириус были победители и призёры почти по всем предметам цикла:</a:t>
            </a:r>
          </a:p>
          <a:p>
            <a:pPr marL="0" indent="0">
              <a:buNone/>
            </a:pPr>
            <a:r>
              <a:rPr lang="ru-RU" dirty="0"/>
              <a:t> 8 чел - победители по математике из 5-11 </a:t>
            </a:r>
            <a:r>
              <a:rPr lang="ru-RU" dirty="0" err="1"/>
              <a:t>кл</a:t>
            </a:r>
            <a:r>
              <a:rPr lang="ru-RU" dirty="0"/>
              <a:t>, </a:t>
            </a:r>
          </a:p>
          <a:p>
            <a:pPr marL="0" indent="0">
              <a:buNone/>
            </a:pPr>
            <a:r>
              <a:rPr lang="ru-RU" dirty="0"/>
              <a:t>3 чел – призёры по географии, </a:t>
            </a:r>
          </a:p>
          <a:p>
            <a:pPr marL="0" indent="0">
              <a:buNone/>
            </a:pPr>
            <a:r>
              <a:rPr lang="ru-RU" dirty="0"/>
              <a:t>4 призёра – по химии, </a:t>
            </a:r>
          </a:p>
          <a:p>
            <a:pPr marL="0" indent="0">
              <a:buNone/>
            </a:pPr>
            <a:r>
              <a:rPr lang="ru-RU" dirty="0"/>
              <a:t>1 победитель – по астрономии, </a:t>
            </a:r>
          </a:p>
          <a:p>
            <a:pPr marL="0" indent="0">
              <a:buNone/>
            </a:pPr>
            <a:r>
              <a:rPr lang="ru-RU" dirty="0"/>
              <a:t>1 победитель и 3 призёра – по физике, </a:t>
            </a:r>
          </a:p>
          <a:p>
            <a:pPr marL="0" indent="0">
              <a:buNone/>
            </a:pPr>
            <a:r>
              <a:rPr lang="ru-RU" dirty="0"/>
              <a:t>3 победителя и 1 призёр – по биологии. </a:t>
            </a:r>
            <a:r>
              <a:rPr lang="ru-RU" dirty="0">
                <a:solidFill>
                  <a:srgbClr val="0070C0"/>
                </a:solidFill>
              </a:rPr>
              <a:t>Всего – 24 ученика.</a:t>
            </a:r>
          </a:p>
          <a:p>
            <a:pPr marL="0" indent="0">
              <a:buNone/>
            </a:pPr>
            <a:r>
              <a:rPr lang="ru-RU" dirty="0"/>
              <a:t>На муниципальный этап 8 чел - по математике, </a:t>
            </a:r>
          </a:p>
          <a:p>
            <a:pPr marL="0" indent="0">
              <a:buNone/>
            </a:pPr>
            <a:r>
              <a:rPr lang="ru-RU" dirty="0"/>
              <a:t>3 чел - по физике, </a:t>
            </a:r>
          </a:p>
          <a:p>
            <a:pPr marL="0" indent="0">
              <a:buNone/>
            </a:pPr>
            <a:r>
              <a:rPr lang="ru-RU" dirty="0"/>
              <a:t>2 чел – по химии. </a:t>
            </a:r>
          </a:p>
          <a:p>
            <a:pPr marL="0" indent="0">
              <a:buNone/>
            </a:pPr>
            <a:r>
              <a:rPr lang="ru-RU" dirty="0"/>
              <a:t>Итого: </a:t>
            </a:r>
            <a:r>
              <a:rPr lang="ru-RU" dirty="0">
                <a:solidFill>
                  <a:srgbClr val="0070C0"/>
                </a:solidFill>
              </a:rPr>
              <a:t>13 чел </a:t>
            </a:r>
            <a:r>
              <a:rPr lang="ru-RU" dirty="0"/>
              <a:t>стали участниками муниципального этапа.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15F2A9D-298D-74AE-1F5A-DE3AA38E1A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22536"/>
            <a:ext cx="2843808" cy="189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1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A38009-30A0-D8CD-E04F-F0C796CBD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562756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Всероссийская олимпиада школьников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1C9070-D75B-9F32-871F-9DF97DEA0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354" y="2636912"/>
            <a:ext cx="2967233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Быкова Елена </a:t>
            </a:r>
          </a:p>
          <a:p>
            <a:pPr marL="0" indent="0">
              <a:buNone/>
            </a:pPr>
            <a:r>
              <a:rPr lang="ru-RU" sz="2400" dirty="0" smtClean="0"/>
              <a:t>(11 класс) стала призёром муниципального этапа олимпиады по биологии (учитель </a:t>
            </a:r>
            <a:r>
              <a:rPr lang="ru-RU" sz="2400" dirty="0" smtClean="0">
                <a:solidFill>
                  <a:schemeClr val="accent1"/>
                </a:solidFill>
              </a:rPr>
              <a:t>Ваганов А. И.</a:t>
            </a:r>
            <a:r>
              <a:rPr lang="ru-RU" sz="2400" dirty="0" smtClean="0"/>
              <a:t>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15F2A9D-298D-74AE-1F5A-DE3AA38E1A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22536"/>
            <a:ext cx="2843808" cy="18951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988840"/>
            <a:ext cx="4423302" cy="388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676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314C01-E072-32D2-C002-1D0B4083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482453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Участие в различных мероприятиях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B2B996-5F5C-78B7-6849-32CC0F413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420888"/>
            <a:ext cx="7787208" cy="3921299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X Международный дистанционный конкурс «Старт»: физика (</a:t>
            </a:r>
            <a:r>
              <a:rPr lang="ru-RU" sz="2400" dirty="0">
                <a:solidFill>
                  <a:srgbClr val="0070C0"/>
                </a:solidFill>
              </a:rPr>
              <a:t>Хомченко О. В</a:t>
            </a:r>
            <a:r>
              <a:rPr lang="ru-RU" sz="2400" dirty="0"/>
              <a:t>.), химия (</a:t>
            </a:r>
            <a:r>
              <a:rPr lang="ru-RU" sz="2400" dirty="0">
                <a:solidFill>
                  <a:srgbClr val="0070C0"/>
                </a:solidFill>
              </a:rPr>
              <a:t>Хомченко О. В. </a:t>
            </a:r>
            <a:r>
              <a:rPr lang="ru-RU" sz="2400" dirty="0"/>
              <a:t>и </a:t>
            </a:r>
            <a:r>
              <a:rPr lang="ru-RU" sz="2400" dirty="0">
                <a:solidFill>
                  <a:srgbClr val="0070C0"/>
                </a:solidFill>
              </a:rPr>
              <a:t>Ваганов А. И</a:t>
            </a:r>
            <a:r>
              <a:rPr lang="ru-RU" sz="2400" dirty="0"/>
              <a:t>.), математика (</a:t>
            </a:r>
            <a:r>
              <a:rPr lang="ru-RU" sz="2400" dirty="0" err="1">
                <a:solidFill>
                  <a:srgbClr val="0070C0"/>
                </a:solidFill>
              </a:rPr>
              <a:t>Лёмина</a:t>
            </a:r>
            <a:r>
              <a:rPr lang="ru-RU" sz="2400" dirty="0">
                <a:solidFill>
                  <a:srgbClr val="0070C0"/>
                </a:solidFill>
              </a:rPr>
              <a:t> Ю. А</a:t>
            </a:r>
            <a:r>
              <a:rPr lang="ru-RU" sz="2400" dirty="0"/>
              <a:t>.), биология (</a:t>
            </a:r>
            <a:r>
              <a:rPr lang="ru-RU" sz="2400" dirty="0">
                <a:solidFill>
                  <a:srgbClr val="0070C0"/>
                </a:solidFill>
              </a:rPr>
              <a:t>Ваганов А. И</a:t>
            </a:r>
            <a:r>
              <a:rPr lang="ru-RU" sz="2400" dirty="0"/>
              <a:t>.), где тоже немало призёров и победителей.</a:t>
            </a:r>
          </a:p>
          <a:p>
            <a:r>
              <a:rPr lang="ru-RU" sz="2400" dirty="0"/>
              <a:t>Интернет-олимпиада «Код успеха» (</a:t>
            </a:r>
            <a:r>
              <a:rPr lang="ru-RU" sz="2400" dirty="0" err="1">
                <a:solidFill>
                  <a:srgbClr val="0070C0"/>
                </a:solidFill>
              </a:rPr>
              <a:t>Мялкина</a:t>
            </a:r>
            <a:r>
              <a:rPr lang="ru-RU" sz="2400" dirty="0">
                <a:solidFill>
                  <a:srgbClr val="0070C0"/>
                </a:solidFill>
              </a:rPr>
              <a:t> Е. Ю</a:t>
            </a:r>
            <a:r>
              <a:rPr lang="ru-RU" sz="2400" dirty="0"/>
              <a:t>.).</a:t>
            </a:r>
          </a:p>
          <a:p>
            <a:r>
              <a:rPr lang="ru-RU" sz="2400" dirty="0"/>
              <a:t>2 команды учащихся 6 класса в игре «Ты, я и информатика» стали призёрами (</a:t>
            </a:r>
            <a:r>
              <a:rPr lang="ru-RU" sz="2400" dirty="0" err="1">
                <a:solidFill>
                  <a:srgbClr val="0070C0"/>
                </a:solidFill>
              </a:rPr>
              <a:t>Мялкина</a:t>
            </a:r>
            <a:r>
              <a:rPr lang="ru-RU" sz="2400" dirty="0">
                <a:solidFill>
                  <a:srgbClr val="0070C0"/>
                </a:solidFill>
              </a:rPr>
              <a:t> Е. Ю</a:t>
            </a:r>
            <a:r>
              <a:rPr lang="ru-RU" sz="2400" dirty="0"/>
              <a:t>.)</a:t>
            </a:r>
          </a:p>
          <a:p>
            <a:r>
              <a:rPr lang="ru-RU" sz="2400" dirty="0"/>
              <a:t>Команда учащихся 7 </a:t>
            </a:r>
            <a:r>
              <a:rPr lang="ru-RU" sz="2400" dirty="0" err="1"/>
              <a:t>кл</a:t>
            </a:r>
            <a:r>
              <a:rPr lang="ru-RU" sz="2400" dirty="0"/>
              <a:t> стала призёром в муниципальной игре «Географическая карусель» (</a:t>
            </a:r>
            <a:r>
              <a:rPr lang="ru-RU" sz="2400" dirty="0">
                <a:solidFill>
                  <a:srgbClr val="0070C0"/>
                </a:solidFill>
              </a:rPr>
              <a:t>Грязнова Э. А.</a:t>
            </a:r>
            <a:r>
              <a:rPr lang="ru-RU" sz="2400" dirty="0"/>
              <a:t>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E054CB2-7FD7-DD31-9C56-55220E0DC60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53887"/>
            <a:ext cx="3686680" cy="20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84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экзаменов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060848"/>
            <a:ext cx="7416824" cy="40653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9 </a:t>
            </a:r>
            <a:r>
              <a:rPr lang="ru-RU" dirty="0" err="1" smtClean="0"/>
              <a:t>кл</a:t>
            </a:r>
            <a:r>
              <a:rPr lang="ru-RU" dirty="0" smtClean="0"/>
              <a:t> средний балл по физике: 4 (учитель </a:t>
            </a:r>
            <a:r>
              <a:rPr lang="ru-RU" dirty="0" smtClean="0">
                <a:solidFill>
                  <a:schemeClr val="accent1"/>
                </a:solidFill>
              </a:rPr>
              <a:t>Хомченко О. В.).</a:t>
            </a:r>
          </a:p>
          <a:p>
            <a:pPr marL="0" indent="0">
              <a:buNone/>
            </a:pPr>
            <a:r>
              <a:rPr lang="ru-RU" dirty="0" smtClean="0"/>
              <a:t>Средний балл по химии: 4</a:t>
            </a:r>
            <a:r>
              <a:rPr lang="ru-RU" dirty="0"/>
              <a:t>(учитель </a:t>
            </a:r>
            <a:r>
              <a:rPr lang="ru-RU" dirty="0">
                <a:solidFill>
                  <a:schemeClr val="accent1"/>
                </a:solidFill>
              </a:rPr>
              <a:t>Хомченко О. В</a:t>
            </a:r>
            <a:r>
              <a:rPr lang="ru-RU" dirty="0"/>
              <a:t>.).</a:t>
            </a:r>
          </a:p>
          <a:p>
            <a:pPr marL="0" indent="0">
              <a:buNone/>
            </a:pPr>
            <a:r>
              <a:rPr lang="ru-RU" dirty="0" smtClean="0"/>
              <a:t>Средний балл по географии: 4 (учитель </a:t>
            </a:r>
            <a:r>
              <a:rPr lang="ru-RU" dirty="0" smtClean="0">
                <a:solidFill>
                  <a:schemeClr val="accent1"/>
                </a:solidFill>
              </a:rPr>
              <a:t>Грязнова Э. А</a:t>
            </a:r>
            <a:r>
              <a:rPr lang="ru-RU" dirty="0" smtClean="0"/>
              <a:t>.)</a:t>
            </a:r>
          </a:p>
          <a:p>
            <a:pPr marL="0" indent="0">
              <a:buNone/>
            </a:pPr>
            <a:r>
              <a:rPr lang="ru-RU" dirty="0" smtClean="0"/>
              <a:t>11 </a:t>
            </a:r>
            <a:r>
              <a:rPr lang="ru-RU" dirty="0" err="1" smtClean="0"/>
              <a:t>кл</a:t>
            </a:r>
            <a:r>
              <a:rPr lang="ru-RU" dirty="0" smtClean="0"/>
              <a:t> химию сдали на 74 и 75 баллов </a:t>
            </a:r>
            <a:r>
              <a:rPr lang="ru-RU" dirty="0"/>
              <a:t>(учитель </a:t>
            </a:r>
            <a:r>
              <a:rPr lang="ru-RU" dirty="0">
                <a:solidFill>
                  <a:schemeClr val="accent1"/>
                </a:solidFill>
              </a:rPr>
              <a:t>Хомченко О. В</a:t>
            </a:r>
            <a:r>
              <a:rPr lang="ru-RU" dirty="0" smtClean="0"/>
              <a:t>.).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Молодцы!!!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835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7DFEE9-8D25-5923-599D-389E0C11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/>
          <a:lstStyle/>
          <a:p>
            <a:r>
              <a:rPr lang="ru-RU" dirty="0"/>
              <a:t>Инновации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D2B042-6CBF-4FA0-FA07-F152C141A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636912"/>
            <a:ext cx="7571184" cy="3489251"/>
          </a:xfrm>
        </p:spPr>
        <p:txBody>
          <a:bodyPr>
            <a:normAutofit/>
          </a:bodyPr>
          <a:lstStyle/>
          <a:p>
            <a:r>
              <a:rPr lang="ru-RU" sz="2400" dirty="0"/>
              <a:t>Обучение в 2022-2023 г в пятых классах велось по обновлённому ФГОС (</a:t>
            </a:r>
            <a:r>
              <a:rPr lang="ru-RU" sz="2400" dirty="0">
                <a:solidFill>
                  <a:schemeClr val="tx2"/>
                </a:solidFill>
              </a:rPr>
              <a:t>Дзык Т. Р. </a:t>
            </a:r>
            <a:r>
              <a:rPr lang="ru-RU" sz="2400" dirty="0"/>
              <a:t>математика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err="1">
                <a:solidFill>
                  <a:schemeClr val="tx2"/>
                </a:solidFill>
              </a:rPr>
              <a:t>Мялкина</a:t>
            </a:r>
            <a:r>
              <a:rPr lang="ru-RU" sz="2400" dirty="0">
                <a:solidFill>
                  <a:schemeClr val="tx2"/>
                </a:solidFill>
              </a:rPr>
              <a:t> Е. Ю</a:t>
            </a:r>
            <a:r>
              <a:rPr lang="ru-RU" sz="2400" dirty="0"/>
              <a:t>. информатика,</a:t>
            </a:r>
            <a:r>
              <a:rPr lang="ru-RU" sz="2400" dirty="0">
                <a:solidFill>
                  <a:schemeClr val="tx2"/>
                </a:solidFill>
              </a:rPr>
              <a:t> Грязнова Э.А. </a:t>
            </a:r>
            <a:r>
              <a:rPr lang="ru-RU" sz="2400" dirty="0"/>
              <a:t>география, </a:t>
            </a:r>
            <a:r>
              <a:rPr lang="ru-RU" sz="2400" dirty="0">
                <a:solidFill>
                  <a:schemeClr val="tx2"/>
                </a:solidFill>
              </a:rPr>
              <a:t>Ваганов А. И. </a:t>
            </a:r>
            <a:r>
              <a:rPr lang="ru-RU" sz="2400" dirty="0"/>
              <a:t>биология)</a:t>
            </a:r>
          </a:p>
          <a:p>
            <a:r>
              <a:rPr lang="ru-RU" sz="2400" dirty="0"/>
              <a:t>Новое направление деятельности: наставничество (</a:t>
            </a:r>
            <a:r>
              <a:rPr lang="ru-RU" sz="2400" dirty="0">
                <a:solidFill>
                  <a:schemeClr val="tx2"/>
                </a:solidFill>
              </a:rPr>
              <a:t>Хомченко О. В. и Ваганов А. И.</a:t>
            </a:r>
            <a:r>
              <a:rPr lang="ru-RU" sz="2400" dirty="0"/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E9A76D7-A5CB-6B62-8D7D-964DEA5676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16632"/>
            <a:ext cx="3282368" cy="218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15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86D620-AE9A-445A-5DD9-80E01C216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/>
          <a:lstStyle/>
          <a:p>
            <a:r>
              <a:rPr lang="ru-RU" dirty="0"/>
              <a:t>Микроклимат в МО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4C78AB-13CA-F1EA-0ED3-4E205E2B2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348880"/>
            <a:ext cx="6912768" cy="3777283"/>
          </a:xfrm>
        </p:spPr>
        <p:txBody>
          <a:bodyPr/>
          <a:lstStyle/>
          <a:p>
            <a:r>
              <a:rPr lang="ru-RU" dirty="0"/>
              <a:t>находится на хорошем уровне;</a:t>
            </a:r>
          </a:p>
          <a:p>
            <a:r>
              <a:rPr lang="ru-RU" dirty="0"/>
              <a:t> учителя поддерживают отношения сотрудничества и взаимовыручки.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00C978-C203-EAA8-E95A-FF01388C3AD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5591" y="332655"/>
            <a:ext cx="2690359" cy="20177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D1FFBDA-69E9-81D5-3BAA-77EC65D93A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0838" y="3933056"/>
            <a:ext cx="3275856" cy="23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92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75D0DE-57B1-0CE8-0561-BC0D5E4C0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05" y="260648"/>
            <a:ext cx="5817991" cy="135416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Проблемы, над которыми стоит поработать в следующем году: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C0ADEC-DB61-996C-33EC-4E188E70D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588" y="2348880"/>
            <a:ext cx="7596844" cy="3528392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1.	Осуществить грамотный переход на обновлённый ФГОС</a:t>
            </a:r>
          </a:p>
          <a:p>
            <a:r>
              <a:rPr lang="ru-RU" sz="2800" dirty="0"/>
              <a:t>2.	Продолжить развитие </a:t>
            </a:r>
            <a:r>
              <a:rPr lang="ru-RU" sz="2800" dirty="0" smtClean="0"/>
              <a:t>профессиональной </a:t>
            </a:r>
            <a:r>
              <a:rPr lang="ru-RU" sz="2800" dirty="0"/>
              <a:t>компетенции педагогов по овладению новыми педагогическими технологиями </a:t>
            </a:r>
            <a:r>
              <a:rPr lang="ru-RU" sz="2800" dirty="0" smtClean="0"/>
              <a:t>за счёт наставничества</a:t>
            </a:r>
            <a:endParaRPr lang="ru-RU" sz="2800" dirty="0"/>
          </a:p>
          <a:p>
            <a:r>
              <a:rPr lang="ru-RU" sz="2800" dirty="0"/>
              <a:t>3.	Добиваться большей результативности в работе с учащимися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9A5AC0-FEF8-9874-348F-943E473B52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831" r="6501"/>
          <a:stretch/>
        </p:blipFill>
        <p:spPr>
          <a:xfrm>
            <a:off x="5940153" y="30035"/>
            <a:ext cx="2808312" cy="246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61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1C498D-0E7B-A138-4518-38D4224E4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/>
          <a:lstStyle/>
          <a:p>
            <a:r>
              <a:rPr lang="ru-RU" dirty="0"/>
              <a:t>Выводы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1CDB68-BAED-3871-05C1-CB8C96335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548446"/>
            <a:ext cx="7643192" cy="4137323"/>
          </a:xfrm>
        </p:spPr>
        <p:txBody>
          <a:bodyPr>
            <a:normAutofit/>
          </a:bodyPr>
          <a:lstStyle/>
          <a:p>
            <a:r>
              <a:rPr lang="ru-RU" sz="2800" dirty="0"/>
              <a:t>Анализ работы МО показывает, что поставленные задачи решены, вся запланированная работа выполнена.</a:t>
            </a:r>
          </a:p>
          <a:p>
            <a:r>
              <a:rPr lang="ru-RU" sz="2800" dirty="0"/>
              <a:t> Уровень деятельности методического объединения можно признать </a:t>
            </a:r>
            <a:r>
              <a:rPr lang="ru-RU" sz="2800" dirty="0">
                <a:solidFill>
                  <a:schemeClr val="tx2"/>
                </a:solidFill>
              </a:rPr>
              <a:t>оптимальным</a:t>
            </a:r>
            <a:r>
              <a:rPr lang="ru-RU" sz="2800" dirty="0"/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E3FCFC3-66EE-A5D9-6B35-446AE1053D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2279" y="116632"/>
            <a:ext cx="3667705" cy="243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1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2BD745-A6B2-B5CC-F339-C5133E521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0D19AB-E01E-0044-97A8-363B1ADEF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132857"/>
            <a:ext cx="6635080" cy="3240360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i="1" dirty="0"/>
          </a:p>
          <a:p>
            <a:pPr marL="0" indent="0" algn="ctr">
              <a:buNone/>
            </a:pPr>
            <a:r>
              <a:rPr lang="ru-RU" sz="4400" i="1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4363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5227120" cy="367240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«Семья и школа: </a:t>
            </a:r>
          </a:p>
          <a:p>
            <a:r>
              <a:rPr lang="ru-RU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пути эффективного сотрудничества в современных условиях»</a:t>
            </a:r>
            <a:endParaRPr lang="ru-RU" sz="2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27584" y="332656"/>
            <a:ext cx="7416824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Методическая тема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+mn-cs"/>
              </a:rPr>
              <a:t>2022-2023 учебного года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D9EF920-199C-5DDB-94EB-6BE1E393E3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0688" y="3594521"/>
            <a:ext cx="2549277" cy="2549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1844824"/>
            <a:ext cx="7632848" cy="4032448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качества обучения через активное внедрение на уроках и внеурочной деятельности заданий практической направленности;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условий для взаимодействия школы, семьи и общественных организаций в формировании личности школьника;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у родителей системы ценностных отношений, позитивного отношения к активной общественной деятельности детей через создание и реализацию совместных социальных проектов.</a:t>
            </a:r>
          </a:p>
          <a:p>
            <a:pPr algn="just"/>
            <a:r>
              <a:rPr lang="ru-RU" sz="2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методической работы: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непрерывное совершенствование педагогического мастерства учителя.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11560" y="324116"/>
            <a:ext cx="7932348" cy="1395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C32F6F9-57B4-BF44-3BDB-B4C74BF5A927}"/>
              </a:ext>
            </a:extLst>
          </p:cNvPr>
          <p:cNvSpPr txBox="1"/>
          <p:nvPr/>
        </p:nvSpPr>
        <p:spPr>
          <a:xfrm>
            <a:off x="971600" y="652489"/>
            <a:ext cx="74888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МО на текущий учебный год: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74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ECCE41-90D2-714F-7B81-D14594E05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6003"/>
          </a:xfrm>
        </p:spPr>
        <p:txBody>
          <a:bodyPr/>
          <a:lstStyle/>
          <a:p>
            <a:r>
              <a:rPr lang="ru-RU" dirty="0"/>
              <a:t>Кадровый состав МО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F87C29-EAA1-013C-9373-0BD13058A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9" y="4207323"/>
            <a:ext cx="7560840" cy="19188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человек (один человек находится в декретном отпуске)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от 28 лет и до 66 лет.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высшее 100 %.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высшая- 3 ч (43%), первая- 4 ч (57%).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6FF4513-A088-8B10-EC90-06890D735D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3787" r="23697"/>
          <a:stretch/>
        </p:blipFill>
        <p:spPr>
          <a:xfrm>
            <a:off x="2555776" y="1105894"/>
            <a:ext cx="3660749" cy="310424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303B180-E0AB-78AD-CD47-97032AFAF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6020" y="1081861"/>
            <a:ext cx="2071207" cy="31042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A340164-AC63-2E6A-C8F5-E06581C84F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38" r="17022"/>
          <a:stretch/>
        </p:blipFill>
        <p:spPr>
          <a:xfrm>
            <a:off x="827584" y="1150542"/>
            <a:ext cx="1512169" cy="307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500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ECCE41-90D2-714F-7B81-D14594E05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Кадровый состав МО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F87C29-EAA1-013C-9373-0BD13058A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032" y="2060848"/>
            <a:ext cx="3600400" cy="3312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работы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10 лет- 2 ч. (29%),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20-30 лет- 3 чел. (42 %),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30 лет - 2 ч (29%)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ADDB5BD3-4280-5AD7-E8B8-D8FF77918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92429641"/>
              </p:ext>
            </p:extLst>
          </p:nvPr>
        </p:nvGraphicFramePr>
        <p:xfrm>
          <a:off x="683568" y="1836936"/>
          <a:ext cx="4104456" cy="318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918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BAD8F8-36E3-B3FA-CEDA-FE6A28538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Заседания МО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B87B54-5F04-6833-66F6-D84D74E3E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916832"/>
            <a:ext cx="7272808" cy="4209331"/>
          </a:xfrm>
        </p:spPr>
        <p:txBody>
          <a:bodyPr>
            <a:normAutofit fontScale="92500"/>
          </a:bodyPr>
          <a:lstStyle/>
          <a:p>
            <a:pPr marR="45720">
              <a:buFont typeface="+mj-lt"/>
              <a:buAutoNum type="arabicParenR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«Анализ работы за прошедший 2021-2022 уч. год.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45720" indent="0"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Планирование работы на 2022-2023 уч. год»</a:t>
            </a:r>
          </a:p>
          <a:p>
            <a:pPr marL="0" marR="4572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«Проблемы и успехи при подготовке к ГИА», на котором выступила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Лёмина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Ю. А.</a:t>
            </a:r>
          </a:p>
          <a:p>
            <a:pPr marL="0" marR="4572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 «Семья и школа: пути эффективного сотрудничества в современных условиях» Хомченко О. В.</a:t>
            </a:r>
          </a:p>
          <a:p>
            <a:pPr marL="0" marR="4572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Обсуждение Положения о стимулирующей части заработной платы.</a:t>
            </a:r>
          </a:p>
          <a:p>
            <a:pPr marL="0" marR="4572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  «Результативность работы МО по методической теме в течение 2022-2023 учебного года» и «Наставничество»  Хомченко О. В.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B0972FA-71B4-9A7F-59B4-E859EDC8AC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22205"/>
            <a:ext cx="1905952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835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6AAF17-C685-2517-06B6-AC17AE2EC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Аттестация учителей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999399-B141-2AFA-E551-FE682C97B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916832"/>
            <a:ext cx="7427168" cy="420506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В этом учебном году прошли аттестацию и подтвердили свои категории учителя Хомченко О. В. и </a:t>
            </a:r>
            <a:r>
              <a:rPr lang="ru-RU" sz="2400" dirty="0" err="1"/>
              <a:t>Мялкина</a:t>
            </a:r>
            <a:r>
              <a:rPr lang="ru-RU" sz="2400" dirty="0"/>
              <a:t> Е. 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25D1602-8D77-2828-0ABB-C7AFABBF05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849"/>
          <a:stretch/>
        </p:blipFill>
        <p:spPr>
          <a:xfrm>
            <a:off x="824530" y="3118663"/>
            <a:ext cx="3381840" cy="25319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E07262F-E9BE-1110-BB6D-C79430430A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1" t="44581" r="12200" b="18500"/>
          <a:stretch/>
        </p:blipFill>
        <p:spPr>
          <a:xfrm>
            <a:off x="4274206" y="3118664"/>
            <a:ext cx="4248472" cy="25319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A3A7A18-A597-86BE-1E28-E52B02A33132}"/>
              </a:ext>
            </a:extLst>
          </p:cNvPr>
          <p:cNvSpPr txBox="1"/>
          <p:nvPr/>
        </p:nvSpPr>
        <p:spPr>
          <a:xfrm>
            <a:off x="2123728" y="5900171"/>
            <a:ext cx="3960440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/>
              <a:t>Поздравляем!!!</a:t>
            </a:r>
          </a:p>
        </p:txBody>
      </p:sp>
    </p:spTree>
    <p:extLst>
      <p:ext uri="{BB962C8B-B14F-4D97-AF65-F5344CB8AC3E}">
        <p14:creationId xmlns:p14="http://schemas.microsoft.com/office/powerpoint/2010/main" xmlns="" val="37964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48AC49-76C3-ABF4-870D-5FE80D9E6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4353"/>
          </a:xfrm>
        </p:spPr>
        <p:txBody>
          <a:bodyPr/>
          <a:lstStyle/>
          <a:p>
            <a:r>
              <a:rPr lang="ru-RU" dirty="0"/>
              <a:t>Удачные разработки: квест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01DAFC3-68DE-8AD9-77E1-5FBC00B61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29" b="15237"/>
          <a:stretch/>
        </p:blipFill>
        <p:spPr>
          <a:xfrm>
            <a:off x="3333103" y="1465626"/>
            <a:ext cx="2632752" cy="2303957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D1ED6DE-1925-C991-D1D0-F27129832E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04"/>
          <a:stretch/>
        </p:blipFill>
        <p:spPr>
          <a:xfrm>
            <a:off x="471000" y="1044202"/>
            <a:ext cx="2416724" cy="2416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9230054-6FED-A855-F1AD-667E7ECF68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27" r="1322" b="1322"/>
          <a:stretch/>
        </p:blipFill>
        <p:spPr>
          <a:xfrm>
            <a:off x="3851920" y="3861048"/>
            <a:ext cx="1871416" cy="19634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D329FE3-9857-8C4A-5889-B0FDD23B26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310"/>
          <a:stretch/>
        </p:blipFill>
        <p:spPr>
          <a:xfrm>
            <a:off x="1317973" y="3248894"/>
            <a:ext cx="2193708" cy="25649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6E45833-38BB-6557-A548-EDF45CEAEA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365" r="14779" b="16832"/>
          <a:stretch/>
        </p:blipFill>
        <p:spPr>
          <a:xfrm>
            <a:off x="6389282" y="1128991"/>
            <a:ext cx="2283718" cy="18152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5FF0F85-EBB7-DADD-2C59-561AFA5239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913"/>
          <a:stretch/>
        </p:blipFill>
        <p:spPr>
          <a:xfrm>
            <a:off x="6228184" y="3284984"/>
            <a:ext cx="2338769" cy="252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47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9FDFE3-1450-6894-18C8-F49B9AE2F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Внеурочная деятельность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123913-1A20-B368-B952-BB6DE3774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420" y="1988840"/>
            <a:ext cx="7355160" cy="406531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Дзык Т. Р. – 9 «А», 10 </a:t>
            </a:r>
            <a:r>
              <a:rPr lang="ru-RU" dirty="0" err="1"/>
              <a:t>кл</a:t>
            </a:r>
            <a:r>
              <a:rPr lang="ru-RU" dirty="0"/>
              <a:t>, 11 </a:t>
            </a:r>
            <a:r>
              <a:rPr lang="ru-RU" dirty="0" err="1"/>
              <a:t>кл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Ваганов А. И. – 8 </a:t>
            </a:r>
            <a:r>
              <a:rPr lang="ru-RU" dirty="0" err="1"/>
              <a:t>кл</a:t>
            </a:r>
            <a:r>
              <a:rPr lang="ru-RU" dirty="0"/>
              <a:t>, 9 «Б», 11 </a:t>
            </a:r>
            <a:r>
              <a:rPr lang="ru-RU" dirty="0" err="1"/>
              <a:t>кл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Грязнова Э. А. - 5 </a:t>
            </a:r>
            <a:r>
              <a:rPr lang="ru-RU" dirty="0" err="1"/>
              <a:t>кл</a:t>
            </a:r>
            <a:r>
              <a:rPr lang="ru-RU" dirty="0"/>
              <a:t>, 6 </a:t>
            </a:r>
            <a:r>
              <a:rPr lang="ru-RU" dirty="0" err="1"/>
              <a:t>кл</a:t>
            </a:r>
            <a:r>
              <a:rPr lang="ru-RU" dirty="0"/>
              <a:t>, 7кл, 8 </a:t>
            </a:r>
            <a:r>
              <a:rPr lang="ru-RU" dirty="0" err="1"/>
              <a:t>кл</a:t>
            </a:r>
            <a:r>
              <a:rPr lang="ru-RU" dirty="0"/>
              <a:t>, 9 </a:t>
            </a:r>
            <a:r>
              <a:rPr lang="ru-RU" dirty="0" err="1"/>
              <a:t>кл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Лёмина</a:t>
            </a:r>
            <a:r>
              <a:rPr lang="ru-RU" dirty="0"/>
              <a:t> ю. А. – 11 </a:t>
            </a:r>
            <a:r>
              <a:rPr lang="ru-RU" dirty="0" err="1"/>
              <a:t>кл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Мялкина</a:t>
            </a:r>
            <a:r>
              <a:rPr lang="ru-RU" dirty="0"/>
              <a:t> Е. ю. – 5 </a:t>
            </a:r>
            <a:r>
              <a:rPr lang="ru-RU" dirty="0" err="1"/>
              <a:t>кл</a:t>
            </a:r>
            <a:r>
              <a:rPr lang="ru-RU" dirty="0"/>
              <a:t>, 6 </a:t>
            </a:r>
            <a:r>
              <a:rPr lang="ru-RU" dirty="0" err="1"/>
              <a:t>кл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Хомченко О. В. – 9 </a:t>
            </a:r>
            <a:r>
              <a:rPr lang="ru-RU" dirty="0" err="1"/>
              <a:t>кл</a:t>
            </a:r>
            <a:r>
              <a:rPr lang="ru-RU" dirty="0"/>
              <a:t>, 10 </a:t>
            </a:r>
            <a:r>
              <a:rPr lang="ru-RU" dirty="0" err="1"/>
              <a:t>кл</a:t>
            </a:r>
            <a:r>
              <a:rPr lang="ru-RU" dirty="0"/>
              <a:t>, 11 </a:t>
            </a:r>
            <a:r>
              <a:rPr lang="ru-RU" dirty="0" err="1"/>
              <a:t>кл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AD1833B-0C68-9565-6731-E13CD7298E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223979"/>
            <a:ext cx="3000682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58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834</Words>
  <Application>Microsoft Office PowerPoint</Application>
  <PresentationFormat>Экран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Специальное оформление</vt:lpstr>
      <vt:lpstr>Анализ работы МО естественно-математического цикла   </vt:lpstr>
      <vt:lpstr>Слайд 2</vt:lpstr>
      <vt:lpstr>Слайд 3</vt:lpstr>
      <vt:lpstr>Кадровый состав МО</vt:lpstr>
      <vt:lpstr>Кадровый состав МО</vt:lpstr>
      <vt:lpstr>Заседания МО</vt:lpstr>
      <vt:lpstr>Аттестация учителей</vt:lpstr>
      <vt:lpstr>Удачные разработки: квест</vt:lpstr>
      <vt:lpstr>Внеурочная деятельность</vt:lpstr>
      <vt:lpstr>Проектная деятельность</vt:lpstr>
      <vt:lpstr>Всероссийская олимпиада школьников</vt:lpstr>
      <vt:lpstr>Всероссийская олимпиада школьников</vt:lpstr>
      <vt:lpstr>Участие в различных мероприятиях</vt:lpstr>
      <vt:lpstr>Результаты экзаменов</vt:lpstr>
      <vt:lpstr>Инновации </vt:lpstr>
      <vt:lpstr>Микроклимат в МО </vt:lpstr>
      <vt:lpstr> Проблемы, над которыми стоит поработать в следующем году: </vt:lpstr>
      <vt:lpstr>Выводы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МО естественно-математического цикла</dc:title>
  <dc:creator>М</dc:creator>
  <cp:lastModifiedBy>М</cp:lastModifiedBy>
  <cp:revision>24</cp:revision>
  <dcterms:created xsi:type="dcterms:W3CDTF">2011-12-13T19:04:59Z</dcterms:created>
  <dcterms:modified xsi:type="dcterms:W3CDTF">2023-06-19T06:41:52Z</dcterms:modified>
</cp:coreProperties>
</file>