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+xml" PartName="/ppt/slides/slide29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7.xml"/>
  <Override ContentType="application/vnd.openxmlformats-officedocument.presentationml.slide+xml" PartName="/ppt/slides/slide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+xml" PartName="/ppt/slides/slide28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slide+xml" PartName="/ppt/slides/slide26.xml"/>
  <Override ContentType="application/vnd.openxmlformats-officedocument.presentationml.slide+xml" PartName="/ppt/slides/slide3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+xml" PartName="/ppt/slides/slide24.xml"/>
  <Override ContentType="application/vnd.openxmlformats-officedocument.presentationml.slide+xml" PartName="/ppt/slides/slide33.xml"/>
  <Override ContentType="application/vnd.openxmlformats-officedocument.presentationml.slide+xml" PartName="/ppt/slides/slide35.xml"/>
  <Override ContentType="application/vnd.openxmlformats-officedocument.presentationml.slideLayout+xml" PartName="/ppt/slideLayouts/slideLayout3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79" r:id="rId3"/>
    <p:sldId id="280" r:id="rId4"/>
    <p:sldId id="278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5" r:id="rId13"/>
    <p:sldId id="281" r:id="rId14"/>
    <p:sldId id="266" r:id="rId15"/>
    <p:sldId id="267" r:id="rId16"/>
    <p:sldId id="282" r:id="rId17"/>
    <p:sldId id="260" r:id="rId18"/>
    <p:sldId id="283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85" r:id="rId27"/>
    <p:sldId id="276" r:id="rId28"/>
    <p:sldId id="286" r:id="rId29"/>
    <p:sldId id="284" r:id="rId30"/>
    <p:sldId id="287" r:id="rId31"/>
    <p:sldId id="277" r:id="rId32"/>
    <p:sldId id="288" r:id="rId33"/>
    <p:sldId id="289" r:id="rId34"/>
    <p:sldId id="290" r:id="rId35"/>
    <p:sldId id="291" r:id="rId36"/>
    <p:sldId id="294" r:id="rId37"/>
    <p:sldId id="292" r:id="rId38"/>
  </p:sldIdLst>
  <p:sldSz cx="9144000" cy="6858000" type="screen4x3"/>
  <p:notesSz cx="6858000" cy="9144000"/>
  <p:defaultTextStyle>
    <a:defPPr lvl="0">
      <a:defRPr lang="ru-RU"/>
    </a:defPPr>
    <a:lvl1pPr lvl="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lvl="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lvl="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lvl="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lvl="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88AC1-C665-4107-8869-49EAB0F9FBEF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r>
              <a:rPr lang="ru-RU" dirty="0" smtClean="0"/>
              <a:t>е</a:t>
            </a:r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6C038-A65D-4157-8151-E314340BF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0" name="Google Shape;45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="" xmlns:p14="http://schemas.microsoft.com/office/powerpoint/2010/main" val="996987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6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66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503E321-7726-42B4-9B58-8CA30763EC05}" type="datetimeFigureOut">
              <a:rPr lang="ru-RU"/>
              <a:pPr>
                <a:defRPr/>
              </a:pPr>
              <a:t>22.06.2021</a:t>
            </a:fld>
            <a:endParaRPr lang="ru-RU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C0B754F-A8F1-4BDB-BD0B-814A698CA2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7A652-C38E-405A-951A-9B193B55BF1A}" type="datetimeFigureOut">
              <a:rPr lang="ru-RU"/>
              <a:pPr>
                <a:defRPr/>
              </a:pPr>
              <a:t>22.06.2021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C5C5A-707F-4023-B89A-744A920459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545B9-0612-4BC1-B81B-52F18901D4E6}" type="datetimeFigureOut">
              <a:rPr lang="ru-RU"/>
              <a:pPr>
                <a:defRPr/>
              </a:pPr>
              <a:t>22.06.2021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D1629-4B35-403D-962A-0572F7A784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, схема или организационная диаграмма" type="dgm">
  <p:cSld name="Заголовок, схема или организационная диаграмма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>
            <a:spLocks noGrp="1"/>
          </p:cNvSpPr>
          <p:nvPr>
            <p:ph type="dgm" idx="2"/>
          </p:nvPr>
        </p:nvSpPr>
        <p:spPr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dt" idx="10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457200" y="6492875"/>
            <a:ext cx="3429000" cy="28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ldNum" idx="12"/>
          </p:nvPr>
        </p:nvSpPr>
        <p:spPr>
          <a:xfrm rot="-5400000">
            <a:off x="8227174" y="5885637"/>
            <a:ext cx="131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sz="2400" b="1" i="0" u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3272189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26597-CBD8-4CDF-AD5F-04658769564F}" type="datetimeFigureOut">
              <a:rPr lang="ru-RU"/>
              <a:pPr>
                <a:defRPr/>
              </a:pPr>
              <a:t>22.06.2021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BE540-306D-4109-B66C-E097C09B2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8A369-1E10-448C-921B-54ED34F2C38C}" type="datetimeFigureOut">
              <a:rPr lang="ru-RU"/>
              <a:pPr>
                <a:defRPr/>
              </a:pPr>
              <a:t>22.06.2021</a:t>
            </a:fld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D9E6-6261-4BC6-B36E-079938AFD5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501772-C7B3-4EED-A688-FFB7535FEC3A}" type="datetimeFigureOut">
              <a:rPr lang="ru-RU"/>
              <a:pPr>
                <a:defRPr/>
              </a:pPr>
              <a:t>22.06.2021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53E20-DC54-4113-A2ED-665FB768F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9D54B-9D76-49EA-A883-87FE61033B2B}" type="datetimeFigureOut">
              <a:rPr lang="ru-RU"/>
              <a:pPr>
                <a:defRPr/>
              </a:pPr>
              <a:t>22.06.2021</a:t>
            </a:fld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E8D19-4D88-482A-BCF8-5AD72B3713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1BAC6-37B9-43E0-8F39-65FE2BC42995}" type="datetimeFigureOut">
              <a:rPr lang="ru-RU"/>
              <a:pPr>
                <a:defRPr/>
              </a:pPr>
              <a:t>22.06.2021</a:t>
            </a:fld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EE833-7294-4893-8A2A-7385443F98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8636F-493A-40EB-9AB8-99507C328FA9}" type="datetimeFigureOut">
              <a:rPr lang="ru-RU"/>
              <a:pPr>
                <a:defRPr/>
              </a:pPr>
              <a:t>22.06.2021</a:t>
            </a:fld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B747-9387-4121-8C2A-7B96C75A1D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8869-C063-4610-833C-3E1EF7B264AF}" type="datetimeFigureOut">
              <a:rPr lang="ru-RU"/>
              <a:pPr>
                <a:defRPr/>
              </a:pPr>
              <a:t>22.06.2021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0890A-1FA3-40DF-B7BE-F412B8F1F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5711C-FAB0-46D1-A92B-93B23E3A108E}" type="datetimeFigureOut">
              <a:rPr lang="ru-RU"/>
              <a:pPr>
                <a:defRPr/>
              </a:pPr>
              <a:t>22.06.2021</a:t>
            </a:fld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A7A42-1B87-46A7-81EF-1231E7386A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662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2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663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63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66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C21AB81-E40C-4CA6-BD30-985C1E2BE3C3}" type="datetimeFigureOut">
              <a:rPr lang="ru-RU"/>
              <a:pPr>
                <a:defRPr/>
              </a:pPr>
              <a:t>22.06.2021</a:t>
            </a:fld>
            <a:endParaRPr lang="ru-RU"/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970C5E7-7916-4AA4-B4BF-4DAA0A519B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62" r:id="rId12"/>
  </p:sldLayoutIdLst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2" Target="../media/image9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 ?><Relationships xmlns="http://schemas.openxmlformats.org/package/2006/relationships"><Relationship Id="rId3" Target="../media/image12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12.xml" Type="http://schemas.openxmlformats.org/officeDocument/2006/relationships/slideLayout"/><Relationship Id="rId5" Target="../media/image14.jpeg" Type="http://schemas.openxmlformats.org/officeDocument/2006/relationships/image"/><Relationship Id="rId4" Target="../media/image13.jpeg" Type="http://schemas.openxmlformats.org/officeDocument/2006/relationships/image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696" y="1220789"/>
            <a:ext cx="8105404" cy="286232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ОТЧЁТ </a:t>
            </a:r>
            <a:endParaRPr lang="ru-RU" sz="3600" b="1" dirty="0" smtClean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о </a:t>
            </a:r>
            <a:r>
              <a:rPr lang="ru-RU" sz="3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работе МО </a:t>
            </a:r>
            <a:endParaRPr lang="ru-RU" sz="3600" b="1" dirty="0" smtClean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по </a:t>
            </a:r>
            <a:r>
              <a:rPr lang="ru-RU" sz="3600" b="1" dirty="0" err="1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исследовательско</a:t>
            </a:r>
            <a:r>
              <a:rPr lang="ru-RU" sz="36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-проектной</a:t>
            </a:r>
          </a:p>
          <a:p>
            <a:pPr algn="ctr"/>
            <a:r>
              <a:rPr lang="ru-RU" sz="3600" b="1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 </a:t>
            </a:r>
            <a:r>
              <a:rPr lang="ru-RU" sz="3600" b="1" dirty="0">
                <a:solidFill>
                  <a:schemeClr val="accent4">
                    <a:lumMod val="90000"/>
                    <a:lumOff val="10000"/>
                  </a:schemeClr>
                </a:solidFill>
              </a:rPr>
              <a:t>деятельности </a:t>
            </a:r>
            <a:endParaRPr lang="ru-RU" sz="3600" b="1" dirty="0" smtClean="0">
              <a:solidFill>
                <a:schemeClr val="accent4">
                  <a:lumMod val="90000"/>
                  <a:lumOff val="10000"/>
                </a:schemeClr>
              </a:solidFill>
            </a:endParaRPr>
          </a:p>
          <a:p>
            <a:pPr algn="ctr"/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Google Shape;216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50193" y="3730027"/>
            <a:ext cx="3155133" cy="219999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137318" y="6306993"/>
            <a:ext cx="7735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© Автор: Хомченко О.В., руководитель МО ИПД МОУ </a:t>
            </a:r>
            <a:r>
              <a:rPr lang="ru-RU" dirty="0" err="1" smtClean="0"/>
              <a:t>Ишненской</a:t>
            </a:r>
            <a:r>
              <a:rPr lang="ru-RU" dirty="0" smtClean="0"/>
              <a:t> СОШ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Ноябрь (10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8043250" cy="3724275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Проектировочный</a:t>
            </a:r>
            <a:r>
              <a:rPr lang="ru-RU" dirty="0"/>
              <a:t> </a:t>
            </a:r>
            <a:r>
              <a:rPr lang="ru-RU" dirty="0" smtClean="0"/>
              <a:t>– общее планирование, построение конкретного плана деятельности: выбор </a:t>
            </a:r>
            <a:r>
              <a:rPr lang="ru-RU" dirty="0"/>
              <a:t>методики, форм и средств наблюдения и </a:t>
            </a:r>
            <a:r>
              <a:rPr lang="ru-RU" dirty="0" smtClean="0"/>
              <a:t>исследования; формулировка </a:t>
            </a:r>
            <a:r>
              <a:rPr lang="ru-RU" dirty="0"/>
              <a:t>частных вопросов работы над проектом, его </a:t>
            </a:r>
            <a:r>
              <a:rPr lang="ru-RU" dirty="0" smtClean="0"/>
              <a:t>проблемой; заполнение </a:t>
            </a:r>
            <a:r>
              <a:rPr lang="ru-RU" dirty="0"/>
              <a:t>паспорта ИП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Google Shape;240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454305" y="5223849"/>
            <a:ext cx="2050318" cy="131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Декабрь-февраль (10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1149" y="2362200"/>
            <a:ext cx="7490076" cy="37242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Практический – </a:t>
            </a:r>
            <a:r>
              <a:rPr lang="ru-RU" dirty="0" smtClean="0"/>
              <a:t>исследование проблемы, темы, сбор и обработка данных, получение нового продукта, результата проектной деятельности за счет выполнения определенных действий, интерпретации результатов, возможно графическое представление результатов, оформление документации.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Март-апрель (10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50202" y="2362200"/>
            <a:ext cx="7840301" cy="37242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Аналитический</a:t>
            </a:r>
            <a:r>
              <a:rPr lang="ru-RU" dirty="0" smtClean="0"/>
              <a:t> – сравнение планируемых и реальных результатов, обобщение, выводы.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55895" y="4071083"/>
            <a:ext cx="807041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</a:rPr>
              <a:t>  </a:t>
            </a:r>
            <a:r>
              <a:rPr lang="ru-RU" dirty="0" smtClean="0">
                <a:solidFill>
                  <a:srgbClr val="000000"/>
                </a:solidFill>
              </a:rPr>
              <a:t>Выдержка </a:t>
            </a:r>
            <a:r>
              <a:rPr lang="ru-RU" dirty="0">
                <a:solidFill>
                  <a:srgbClr val="000000"/>
                </a:solidFill>
              </a:rPr>
              <a:t>из Положения об итоговом индивидуальном проекте </a:t>
            </a:r>
            <a:r>
              <a:rPr lang="ru-RU" dirty="0" smtClean="0">
                <a:solidFill>
                  <a:srgbClr val="000000"/>
                </a:solidFill>
              </a:rPr>
              <a:t>обучающихся </a:t>
            </a:r>
            <a:r>
              <a:rPr lang="ru-RU" dirty="0">
                <a:solidFill>
                  <a:srgbClr val="000000"/>
                </a:solidFill>
              </a:rPr>
              <a:t>10-11 классов (пункт </a:t>
            </a:r>
            <a:r>
              <a:rPr lang="ru-RU" dirty="0" smtClean="0">
                <a:solidFill>
                  <a:srgbClr val="000000"/>
                </a:solidFill>
              </a:rPr>
              <a:t>5.4):</a:t>
            </a:r>
            <a:endParaRPr lang="ru-RU" dirty="0">
              <a:solidFill>
                <a:srgbClr val="000000"/>
              </a:solidFill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</a:rPr>
              <a:t>«</a:t>
            </a:r>
            <a:r>
              <a:rPr lang="ru-RU" dirty="0">
                <a:solidFill>
                  <a:srgbClr val="000000"/>
                </a:solidFill>
              </a:rPr>
              <a:t>К 30 марта руководители проектов отчитываются перед руководителем МО по проектно-исследовательской деятельности в 10-11 классе о ходе проектной деятельности, целях и задачах курируемых проектов, планах их реализации, возникших проблемах и путях их решения. Перед отчетом руководителю МО руководитель проекта заслушивает аналогичный отчет </a:t>
            </a:r>
            <a:r>
              <a:rPr lang="ru-RU" dirty="0" smtClean="0">
                <a:solidFill>
                  <a:srgbClr val="000000"/>
                </a:solidFill>
              </a:rPr>
              <a:t>обучающегося». 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ай (10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9667" y="2362200"/>
            <a:ext cx="7876514" cy="37242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Промежуточный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контроль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предварительное (пробное) представление </a:t>
            </a:r>
            <a:r>
              <a:rPr lang="ru-RU" dirty="0"/>
              <a:t>содержания работы, обоснование </a:t>
            </a:r>
            <a:r>
              <a:rPr lang="ru-RU" dirty="0" smtClean="0"/>
              <a:t>актуальности и выводов</a:t>
            </a:r>
            <a:r>
              <a:rPr lang="ru-RU" dirty="0"/>
              <a:t>, </a:t>
            </a:r>
            <a:r>
              <a:rPr lang="ru-RU" dirty="0" smtClean="0"/>
              <a:t>предзащита </a:t>
            </a:r>
            <a:r>
              <a:rPr lang="ru-RU" dirty="0"/>
              <a:t>проекта.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59668" y="4655314"/>
            <a:ext cx="787651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</a:rPr>
              <a:t>Выдержка из Положения об итоговом индивидуальном проекте обучающихся 10-11 классов (пункт </a:t>
            </a:r>
            <a:r>
              <a:rPr lang="ru-RU" dirty="0" smtClean="0">
                <a:solidFill>
                  <a:srgbClr val="000000"/>
                </a:solidFill>
              </a:rPr>
              <a:t>5.6):</a:t>
            </a:r>
            <a:endParaRPr lang="ru-RU" dirty="0">
              <a:solidFill>
                <a:srgbClr val="000000"/>
              </a:solidFill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</a:rPr>
              <a:t>«</a:t>
            </a:r>
            <a:r>
              <a:rPr lang="ru-RU" dirty="0">
                <a:solidFill>
                  <a:srgbClr val="000000"/>
                </a:solidFill>
              </a:rPr>
              <a:t>Оценивание работы над индивидуальным проектом в 10 классе происходит по принципу «зачёт» или «незачёт» после предзащиты, а также по результатам работы во время учебного предмета «Индивидуальный проект» и во время внеурочной индивидуально-групповой работы с научным </a:t>
            </a:r>
            <a:r>
              <a:rPr lang="ru-RU" dirty="0" smtClean="0">
                <a:solidFill>
                  <a:srgbClr val="000000"/>
                </a:solidFill>
              </a:rPr>
              <a:t>руководителем». 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8619117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Май-сентябрь (10-11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7362" y="2362200"/>
            <a:ext cx="7453863" cy="37242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Контрольно-корректировочный</a:t>
            </a:r>
            <a:r>
              <a:rPr lang="ru-RU" dirty="0" smtClean="0"/>
              <a:t> – анализ успехов и ошибок, поиск способов коррекции ошибок, исправление проекта в соответствии с реальным состоянием дел.</a:t>
            </a:r>
            <a:endParaRPr lang="ru-RU" dirty="0"/>
          </a:p>
        </p:txBody>
      </p:sp>
      <p:pic>
        <p:nvPicPr>
          <p:cNvPr id="4" name="Google Shape;351;p47" descr="j02167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95603" y="4316539"/>
            <a:ext cx="1835622" cy="2227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Октябрь-ноябрь (11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13988" y="2362200"/>
            <a:ext cx="7672812" cy="37242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Заключительный</a:t>
            </a:r>
            <a:r>
              <a:rPr lang="ru-RU" dirty="0" smtClean="0"/>
              <a:t> – представление содержания работы, обоснование актуальности и выводов, защита проекта.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33261" y="3786181"/>
            <a:ext cx="775353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</a:rPr>
              <a:t>Выдержка из Положения об итоговом индивидуальном проекте обучающихся 10-11 классов (пункт </a:t>
            </a:r>
            <a:r>
              <a:rPr lang="ru-RU" dirty="0" smtClean="0">
                <a:solidFill>
                  <a:srgbClr val="000000"/>
                </a:solidFill>
              </a:rPr>
              <a:t>5.6):</a:t>
            </a:r>
            <a:endParaRPr lang="ru-RU" dirty="0">
              <a:solidFill>
                <a:srgbClr val="000000"/>
              </a:solidFill>
            </a:endParaRPr>
          </a:p>
          <a:p>
            <a:pPr marL="0" lvl="1" algn="just"/>
            <a:r>
              <a:rPr lang="ru-RU" dirty="0" smtClean="0">
                <a:solidFill>
                  <a:srgbClr val="000000"/>
                </a:solidFill>
              </a:rPr>
              <a:t>«</a:t>
            </a:r>
            <a:r>
              <a:rPr lang="ru-RU" dirty="0">
                <a:solidFill>
                  <a:srgbClr val="000000"/>
                </a:solidFill>
              </a:rPr>
              <a:t>Оценивание работы над индивидуальным проектом в 10 классе происходит по принципу «зачёт» или «незачёт» после предзащиты, а также по результатам работы во время учебного предмета «Индивидуальный проект» и во время внеурочной индивидуально-групповой работы с научным </a:t>
            </a:r>
            <a:r>
              <a:rPr lang="ru-RU" dirty="0" smtClean="0">
                <a:solidFill>
                  <a:srgbClr val="000000"/>
                </a:solidFill>
              </a:rPr>
              <a:t>руководителем. В </a:t>
            </a:r>
            <a:r>
              <a:rPr lang="ru-RU" dirty="0">
                <a:solidFill>
                  <a:srgbClr val="000000"/>
                </a:solidFill>
              </a:rPr>
              <a:t>11 классе выставляется оценка за выполненный проект после его защиты (в первом полугодии) в электронный журнал в соответствующую графу, а затем и в аттестат о среднем общем </a:t>
            </a:r>
            <a:r>
              <a:rPr lang="ru-RU" dirty="0" smtClean="0">
                <a:solidFill>
                  <a:srgbClr val="000000"/>
                </a:solidFill>
              </a:rPr>
              <a:t>образовании». 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Декабрь (11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50614" y="2362200"/>
            <a:ext cx="7985156" cy="37242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Оценочно-рефлексивный</a:t>
            </a:r>
            <a:r>
              <a:rPr lang="ru-RU" dirty="0" smtClean="0"/>
              <a:t> – оценка </a:t>
            </a:r>
            <a:r>
              <a:rPr lang="ru-RU" dirty="0"/>
              <a:t>путем коллективного обсуждения и </a:t>
            </a:r>
            <a:r>
              <a:rPr lang="ru-RU" dirty="0" smtClean="0"/>
              <a:t>самооценок </a:t>
            </a:r>
            <a:r>
              <a:rPr lang="ru-RU" dirty="0"/>
              <a:t>согласно разработанным </a:t>
            </a:r>
            <a:r>
              <a:rPr lang="ru-RU" dirty="0" smtClean="0"/>
              <a:t>критериям, выявление неиспользованных возможностей, потенциала </a:t>
            </a:r>
            <a:r>
              <a:rPr lang="ru-RU" dirty="0"/>
              <a:t>продолжения </a:t>
            </a:r>
            <a:r>
              <a:rPr lang="ru-RU" dirty="0" smtClean="0"/>
              <a:t>работы.</a:t>
            </a:r>
            <a:endParaRPr lang="ru-RU" dirty="0"/>
          </a:p>
        </p:txBody>
      </p:sp>
      <p:pic>
        <p:nvPicPr>
          <p:cNvPr id="4" name="Google Shape;239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298825" y="4958611"/>
            <a:ext cx="2851150" cy="17002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09973138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6037153" cy="1143000"/>
          </a:xfrm>
        </p:spPr>
        <p:txBody>
          <a:bodyPr/>
          <a:lstStyle/>
          <a:p>
            <a:pPr algn="ctr"/>
            <a:r>
              <a:rPr lang="ru-RU" dirty="0" smtClean="0"/>
              <a:t>Состав материалов ИП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п</a:t>
            </a:r>
            <a:r>
              <a:rPr lang="ru-RU" sz="2400" dirty="0" smtClean="0"/>
              <a:t>аспорт </a:t>
            </a:r>
            <a:r>
              <a:rPr lang="ru-RU" sz="2400" dirty="0"/>
              <a:t>ИП и этапы работы над </a:t>
            </a:r>
            <a:r>
              <a:rPr lang="ru-RU" sz="2400" dirty="0" smtClean="0"/>
              <a:t>ним (Индивидуальный </a:t>
            </a:r>
            <a:r>
              <a:rPr lang="ru-RU" sz="2400" dirty="0"/>
              <a:t>план выполнения </a:t>
            </a:r>
            <a:r>
              <a:rPr lang="ru-RU" sz="2400" dirty="0" smtClean="0"/>
              <a:t>проекта);</a:t>
            </a:r>
            <a:endParaRPr lang="ru-RU" sz="2400" dirty="0"/>
          </a:p>
          <a:p>
            <a:pPr lvl="0"/>
            <a:r>
              <a:rPr lang="ru-RU" sz="2400" dirty="0"/>
              <a:t>т</a:t>
            </a:r>
            <a:r>
              <a:rPr lang="ru-RU" sz="2400" dirty="0" smtClean="0"/>
              <a:t>екст </a:t>
            </a:r>
            <a:r>
              <a:rPr lang="ru-RU" sz="2400" dirty="0"/>
              <a:t>проекта в печатной </a:t>
            </a:r>
            <a:r>
              <a:rPr lang="ru-RU" sz="2400" dirty="0" smtClean="0"/>
              <a:t>форме;</a:t>
            </a:r>
            <a:endParaRPr lang="ru-RU" sz="2400" dirty="0"/>
          </a:p>
          <a:p>
            <a:pPr lvl="0"/>
            <a:r>
              <a:rPr lang="ru-RU" sz="2400" dirty="0"/>
              <a:t>п</a:t>
            </a:r>
            <a:r>
              <a:rPr lang="ru-RU" sz="2400" dirty="0" smtClean="0"/>
              <a:t>родукт ИП;</a:t>
            </a:r>
            <a:endParaRPr lang="ru-RU" sz="2400" dirty="0"/>
          </a:p>
          <a:p>
            <a:pPr lvl="0"/>
            <a:r>
              <a:rPr lang="ru-RU" sz="2400" dirty="0"/>
              <a:t>п</a:t>
            </a:r>
            <a:r>
              <a:rPr lang="ru-RU" sz="2400" dirty="0" smtClean="0"/>
              <a:t>резентация-представление </a:t>
            </a:r>
            <a:r>
              <a:rPr lang="ru-RU" sz="2400" dirty="0"/>
              <a:t>проекта (по желанию</a:t>
            </a:r>
            <a:r>
              <a:rPr lang="ru-RU" sz="2400" dirty="0" smtClean="0"/>
              <a:t>);</a:t>
            </a:r>
          </a:p>
          <a:p>
            <a:pPr lvl="0"/>
            <a:r>
              <a:rPr lang="ru-RU" sz="2400" dirty="0"/>
              <a:t>о</a:t>
            </a:r>
            <a:r>
              <a:rPr lang="ru-RU" sz="2400" dirty="0" smtClean="0"/>
              <a:t>тзыв-рецензия научного руководителя.</a:t>
            </a:r>
            <a:endParaRPr lang="ru-RU" sz="2400" dirty="0"/>
          </a:p>
        </p:txBody>
      </p:sp>
      <p:pic>
        <p:nvPicPr>
          <p:cNvPr id="4" name="Google Shape;527;p57" descr="http://onege.ru/wp-content/uploads/2015/07/o-REVISIONS-BAC-facebook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998329" y="262550"/>
            <a:ext cx="1959478" cy="1446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96;p40" descr="http://clipart-library.com/image_gallery/164640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0055" y="4753070"/>
            <a:ext cx="1430448" cy="19146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p53"/>
          <p:cNvSpPr txBox="1"/>
          <p:nvPr/>
        </p:nvSpPr>
        <p:spPr>
          <a:xfrm>
            <a:off x="831918" y="2397746"/>
            <a:ext cx="8257591" cy="28622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dirty="0" err="1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Научный</a:t>
            </a:r>
            <a:r>
              <a:rPr lang="en-US" sz="2000" b="1" i="0" u="none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dirty="0" err="1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доклад</a:t>
            </a:r>
            <a:r>
              <a:rPr lang="en-US" sz="2000" b="1" i="0" u="none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,</a:t>
            </a:r>
            <a:r>
              <a:rPr lang="ru-RU" sz="2000" b="1" i="0" u="none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dirty="0" err="1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сопровождаемый</a:t>
            </a:r>
            <a:r>
              <a:rPr lang="en-US" sz="2000" b="1" i="0" u="none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dirty="0" err="1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презентацией</a:t>
            </a:r>
            <a:endParaRPr sz="2000" dirty="0">
              <a:latin typeface="+mn-lt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dirty="0" err="1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Стендовый</a:t>
            </a:r>
            <a:r>
              <a:rPr lang="en-US" sz="2000" b="1" i="0" u="none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2000" b="1" i="0" u="none" dirty="0" err="1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доклад</a:t>
            </a:r>
            <a:endParaRPr lang="ru-RU" sz="2000" dirty="0">
              <a:latin typeface="+mn-lt"/>
              <a:sym typeface="Times New Roman"/>
            </a:endParaRPr>
          </a:p>
          <a:p>
            <a:pPr marL="342900" marR="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dirty="0" err="1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Скетчноутинг</a:t>
            </a:r>
            <a:r>
              <a:rPr lang="ru-RU" sz="2000" b="1" i="0" u="none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— 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это способ фиксирования информации с помощью </a:t>
            </a:r>
            <a:r>
              <a:rPr lang="ru-RU" sz="20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скетчей. Рукописный 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текст, схемы, рисунки, условные обозначения из простейших фигур, рамки и стрелки — все это помогает быстро и по ходу законспектировать любой материал.</a:t>
            </a:r>
            <a:endParaRPr lang="ru-RU" sz="2000" dirty="0">
              <a:latin typeface="+mn-lt"/>
            </a:endParaRP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1" i="0" u="none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b="1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С</a:t>
            </a:r>
            <a:r>
              <a:rPr lang="en-US" sz="2000" b="1" i="0" u="none" dirty="0" err="1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крайбинг</a:t>
            </a:r>
            <a:r>
              <a:rPr lang="ru-RU" sz="2000" b="1" i="0" u="none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20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— 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это </a:t>
            </a:r>
            <a:r>
              <a:rPr lang="ru-RU" sz="20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публичное создание 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графических заметок, э</a:t>
            </a:r>
            <a:r>
              <a:rPr lang="ru-RU" sz="20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то метод-процесс </a:t>
            </a:r>
            <a:r>
              <a:rPr lang="ru-RU" sz="2000" dirty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иллюстрирования событий в режиме реального времени, всегда зрелищный и вовлекающий</a:t>
            </a:r>
            <a:r>
              <a:rPr lang="ru-RU" sz="2000" dirty="0" smtClean="0">
                <a:solidFill>
                  <a:schemeClr val="dk1"/>
                </a:solidFill>
                <a:latin typeface="+mn-lt"/>
                <a:ea typeface="Times New Roman"/>
                <a:cs typeface="Times New Roman"/>
                <a:sym typeface="Times New Roman"/>
              </a:rPr>
              <a:t>.</a:t>
            </a:r>
            <a:endParaRPr lang="ru-RU" sz="2000" dirty="0">
              <a:latin typeface="+mn-lt"/>
            </a:endParaRPr>
          </a:p>
        </p:txBody>
      </p:sp>
      <p:pic>
        <p:nvPicPr>
          <p:cNvPr id="454" name="Google Shape;454;p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35365" y="5260028"/>
            <a:ext cx="2048798" cy="1496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Google Shape;455;p53" descr="C:\Documents and Settings\user\Рабочий стол\для семинара\семинар 045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34276" y="5260028"/>
            <a:ext cx="1926835" cy="149608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Google Shape;456;p53" descr="C:\Documents and Settings\user\Рабочий стол\для семинара\москва 001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25488" y="5260028"/>
            <a:ext cx="2004531" cy="149608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762000" y="762000"/>
            <a:ext cx="79248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spcFirstLastPara="1" vert="horz" wrap="square" lIns="91425" tIns="45700" rIns="91425" bIns="45700" numCol="1" anchor="b" anchorCtr="0" compatLnSpc="1">
            <a:prstTxWarp prst="textNoShape">
              <a:avLst/>
            </a:prstTxWarp>
            <a:normAutofit/>
          </a:bodyPr>
          <a:lstStyle>
            <a:lvl1pPr lvl="0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lvl="1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lvl="2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lvl="3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lvl="4" algn="l" rtl="0" eaLnBrk="0" fontAlgn="base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lvl="5" algn="l" rtl="0" fontAlgn="base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lvl="6" algn="l" rtl="0" fontAlgn="base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lvl="7" algn="l" rtl="0" fontAlgn="base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lvl="8" algn="l" rtl="0" fontAlgn="base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600" b="1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kern="0" dirty="0" smtClean="0"/>
              <a:t>Возможные формы представления ИП</a:t>
            </a:r>
            <a:endParaRPr lang="ru-RU" kern="0" dirty="0"/>
          </a:p>
        </p:txBody>
      </p:sp>
    </p:spTree>
    <p:extLst>
      <p:ext uri="{BB962C8B-B14F-4D97-AF65-F5344CB8AC3E}">
        <p14:creationId xmlns="" xmlns:p14="http://schemas.microsoft.com/office/powerpoint/2010/main" val="130812855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Оформление текста должно отвечать следующим требованиям 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smtClean="0"/>
              <a:t>формат бумаги – А 4;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цвет бумаги – белый;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цвет основного текста – черный;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цвет заголовков, выделений, схем, рисунков и т.д. – произвольный;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- шрифт – Times New Roman размером 14 пт;</a:t>
            </a:r>
            <a:endParaRPr lang="ru-RU" sz="2000" smtClean="0"/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межстрочный интервал – одинарный;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поля: слева – 25 мм, справа –  15 мм, сверху – 15 мм, снизу – 15 мм;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выравнивание – по ширине страницы;</a:t>
            </a:r>
          </a:p>
          <a:p>
            <a:pPr eaLnBrk="1" hangingPunct="1">
              <a:lnSpc>
                <a:spcPct val="90000"/>
              </a:lnSpc>
            </a:pPr>
            <a:r>
              <a:rPr lang="ru-RU" sz="2000" smtClean="0"/>
              <a:t>- страницы должны быть пронумерованы.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</a:t>
            </a:r>
            <a:br>
              <a:rPr lang="ru-RU" dirty="0" smtClean="0"/>
            </a:br>
            <a:r>
              <a:rPr lang="ru-RU" sz="2800" dirty="0" smtClean="0"/>
              <a:t>работы МО и учебного предмета «Индивидуальный проект»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формирование проектной </a:t>
            </a:r>
            <a:r>
              <a:rPr lang="ru-RU" dirty="0" smtClean="0"/>
              <a:t>компетентности педагогов и </a:t>
            </a:r>
            <a:r>
              <a:rPr lang="ru-RU" dirty="0"/>
              <a:t>обучающихся, осваивающих основную образовательную </a:t>
            </a:r>
            <a:r>
              <a:rPr lang="ru-RU" dirty="0" smtClean="0"/>
              <a:t>программу.</a:t>
            </a:r>
            <a:endParaRPr lang="ru-RU" dirty="0"/>
          </a:p>
          <a:p>
            <a:endParaRPr lang="ru-RU" dirty="0"/>
          </a:p>
        </p:txBody>
      </p:sp>
      <p:pic>
        <p:nvPicPr>
          <p:cNvPr id="4" name="Google Shape;248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851842" y="4354717"/>
            <a:ext cx="3881688" cy="20923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6687603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z="3200" dirty="0" smtClean="0"/>
              <a:t>Перечень возможных продуктов проектной деятельности: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Тематическая выставка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Рекламный буклет (например: для Новогодней выставки)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Сценарий праздника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Видеофильм (например: «Наши таланты»)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Фантастический проект (например: «Город моей мечты»)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Костюм (показ собственных моделей)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Музыкальное произведение (собственного сочинения)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Оформление кабинетов (например, проект стендов)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Конкретные предложения по улучшению какой-то ситуации (например: краеведческий уголок в кабинете)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- Прогноз развития ситуации (например: экологический проект) и пр.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79159"/>
            <a:ext cx="9198321" cy="1872208"/>
          </a:xfrm>
        </p:spPr>
        <p:txBody>
          <a:bodyPr/>
          <a:lstStyle/>
          <a:p>
            <a:pPr>
              <a:spcAft>
                <a:spcPts val="0"/>
              </a:spcAft>
              <a:tabLst>
                <a:tab pos="695325" algn="l"/>
              </a:tabLst>
            </a:pPr>
            <a:r>
              <a:rPr lang="ru-RU" sz="3200" dirty="0" smtClean="0">
                <a:latin typeface="+mn-lt"/>
                <a:ea typeface="Times New Roman"/>
              </a:rPr>
              <a:t>Критерий «Способность к самостоятельному приобретению знаний» </a:t>
            </a:r>
            <a:endParaRPr lang="ru-RU" sz="3200" dirty="0">
              <a:latin typeface="+mn-lt"/>
              <a:ea typeface="Times New Roman"/>
            </a:endParaRP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348880"/>
            <a:ext cx="8125073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Работа шаблонная, показывающая формальное отношение автора (0 баллов)</a:t>
            </a:r>
          </a:p>
          <a:p>
            <a:pPr eaLnBrk="1" hangingPunct="1">
              <a:lnSpc>
                <a:spcPct val="90000"/>
              </a:lnSpc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Автор проявил незначительный интерес к теме проекта, но не продемонстрировал самостоятельности к работе, не использовал возможности творческого подхода (1балл)</a:t>
            </a:r>
          </a:p>
          <a:p>
            <a:pPr eaLnBrk="1" hangingPunct="1">
              <a:lnSpc>
                <a:spcPct val="90000"/>
              </a:lnSpc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Работа самостоятельная, демонстрирующая серьезную заинтересованность автора, предпринята попытка представить личный взгляд на тему проекта, применены элементы творчества (2 балла)</a:t>
            </a:r>
          </a:p>
          <a:p>
            <a:pPr eaLnBrk="1" hangingPunct="1">
              <a:lnSpc>
                <a:spcPct val="90000"/>
              </a:lnSpc>
            </a:pPr>
            <a:endParaRPr lang="ru-RU" sz="2000" dirty="0" smtClean="0"/>
          </a:p>
          <a:p>
            <a:pPr eaLnBrk="1" hangingPunct="1">
              <a:lnSpc>
                <a:spcPct val="90000"/>
              </a:lnSpc>
            </a:pPr>
            <a:r>
              <a:rPr lang="ru-RU" sz="2000" dirty="0" smtClean="0"/>
              <a:t>Работа отличается творческим подходом, собственным оригинальным отношением автора к идее проекта (3 балла)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AutoShape 2"/>
          <p:cNvSpPr>
            <a:spLocks noGrp="1" noChangeArrowheads="1"/>
          </p:cNvSpPr>
          <p:nvPr>
            <p:ph type="title"/>
          </p:nvPr>
        </p:nvSpPr>
        <p:spPr>
          <a:xfrm>
            <a:off x="119251" y="725786"/>
            <a:ext cx="9124336" cy="1143000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Критерий «</a:t>
            </a:r>
            <a:r>
              <a:rPr lang="ru-RU" sz="3200" dirty="0" err="1" smtClean="0"/>
              <a:t>Сформированность</a:t>
            </a:r>
            <a:r>
              <a:rPr lang="ru-RU" sz="3200" dirty="0" smtClean="0"/>
              <a:t>  предметных знаний и способов действий»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362200"/>
            <a:ext cx="8280920" cy="37242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Тема проекта не раскрыта. Использована не соответствующая теме и цели проекта  информация(0 баллов)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Тема проекта раскрыта фрагментарно. Большая часть представленной информации не относится к теме работы (1 балл)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Тема проекта раскрыта, автор показал знание темы в рамках школьной программы. Работа содержит незначительный объем подходящей информации из ограниченного числа однотипных источников (2  балла)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</a:pPr>
            <a:r>
              <a:rPr lang="ru-RU" sz="2000" dirty="0" smtClean="0"/>
              <a:t>Тема проекта раскрыта исчерпывающе, автор продемонстрировал глубокие знания, выходящие за рамки школьной программы. Работа содержит достаточно полную информацию из разнообразных источников (3 балла)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smtClean="0"/>
              <a:t>Критерий  «</a:t>
            </a:r>
            <a:r>
              <a:rPr lang="ru-RU" sz="3200" dirty="0" err="1" smtClean="0"/>
              <a:t>Сформированность</a:t>
            </a:r>
            <a:r>
              <a:rPr lang="ru-RU" sz="3200" dirty="0" smtClean="0"/>
              <a:t> регулятивных действий»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dirty="0" smtClean="0"/>
              <a:t>Цель не сформулирована (0 баллов)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Цель сформулирована, но план ее достижения отсутствует (1 балл)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Цель сформулирована, дан схематичный план ее достижения (2 балла)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Цель сформулирована, ясно описана, дан подробный план ее достижения (3 балла)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dirty="0" err="1" smtClean="0"/>
              <a:t>Сформированность</a:t>
            </a:r>
            <a:r>
              <a:rPr lang="ru-RU" sz="3200" dirty="0" smtClean="0"/>
              <a:t> коммуникативных действий»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000" dirty="0" smtClean="0"/>
              <a:t>Презентация не проведена (0 баллов )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Материал изложен с учетом регламента, однако автору не удалось заинтересовать аудиторию(1 балл)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Автору удалось вызвать интерес аудитории, но он вышел за рамки регламента (2 балла)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r>
              <a:rPr lang="ru-RU" sz="2000" dirty="0" smtClean="0"/>
              <a:t>Автору удалось вызвать интерес аудитории и уложиться в рамки регламента (3 балла)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Экспертный оценочный лист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3" y="2276872"/>
          <a:ext cx="8856983" cy="330228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760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481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3214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4734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ФИ обучающегося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Класс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Критерий «Способность к самостоятельному приобретению знаний»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(максимум 3 балла)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Критерий «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предметных знаний и способов действий»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(максимум 3 балла)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Критерий 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регулятивных действий» (максимум 3 балла)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Критерий  «</a:t>
                      </a:r>
                      <a:r>
                        <a:rPr lang="ru-RU" sz="1100" b="1" dirty="0" err="1">
                          <a:latin typeface="Times New Roman"/>
                          <a:ea typeface="Times New Roman"/>
                        </a:rPr>
                        <a:t>Сформированность</a:t>
                      </a: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 коммуникативных действий» (максимум 3 балла)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Количество баллов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95325" algn="l"/>
                        </a:tabLs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</a:rPr>
                        <a:t>Оценка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1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651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51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511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1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 rot="10800000" flipV="1">
            <a:off x="1691680" y="5843302"/>
            <a:ext cx="5166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 балла- «удовлетворительно»                                   7-9 - «хорошо»                                                 10-12 – «отлично»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Защита ИП </a:t>
            </a:r>
            <a:br>
              <a:rPr lang="ru-RU" dirty="0" smtClean="0"/>
            </a:br>
            <a:r>
              <a:rPr lang="ru-RU" sz="3200" dirty="0" smtClean="0"/>
              <a:t>(11 класс, 8 декабря 2020 г.)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672" y="2435383"/>
            <a:ext cx="5341543" cy="40061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1968586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81" y="950613"/>
            <a:ext cx="8019861" cy="872905"/>
          </a:xfrm>
        </p:spPr>
        <p:txBody>
          <a:bodyPr/>
          <a:lstStyle/>
          <a:p>
            <a:r>
              <a:rPr lang="ru-RU" dirty="0" smtClean="0"/>
              <a:t>Темы ИП (11 класс) 2020-2021уч.г.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Драматические страницы в истории развития Отечественной генетики</a:t>
            </a:r>
          </a:p>
          <a:p>
            <a:r>
              <a:rPr lang="ru-RU" sz="2000" dirty="0"/>
              <a:t>Рациональное питание</a:t>
            </a:r>
          </a:p>
          <a:p>
            <a:r>
              <a:rPr lang="ru-RU" sz="2000" dirty="0" smtClean="0"/>
              <a:t>Влияние </a:t>
            </a:r>
            <a:r>
              <a:rPr lang="ru-RU" sz="2000" dirty="0"/>
              <a:t>смартфона на здоровье </a:t>
            </a:r>
            <a:r>
              <a:rPr lang="ru-RU" sz="2000" dirty="0" smtClean="0"/>
              <a:t>человека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542" y="3896031"/>
            <a:ext cx="3423259" cy="25674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331" y="3896031"/>
            <a:ext cx="3423260" cy="25674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997" y="4086225"/>
            <a:ext cx="3385244" cy="25389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81" y="950613"/>
            <a:ext cx="8019861" cy="872905"/>
          </a:xfrm>
        </p:spPr>
        <p:txBody>
          <a:bodyPr/>
          <a:lstStyle/>
          <a:p>
            <a:r>
              <a:rPr lang="ru-RU" dirty="0" smtClean="0"/>
              <a:t>Темы ИП (11 класс) 2020-2021уч.г.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Французская </a:t>
            </a:r>
            <a:r>
              <a:rPr lang="ru-RU" sz="2000" dirty="0"/>
              <a:t>революция </a:t>
            </a:r>
            <a:r>
              <a:rPr lang="en-US" sz="2000" dirty="0"/>
              <a:t>XVIII</a:t>
            </a:r>
            <a:r>
              <a:rPr lang="ru-RU" sz="2000" dirty="0"/>
              <a:t> </a:t>
            </a:r>
            <a:r>
              <a:rPr lang="ru-RU" sz="2000" dirty="0" smtClean="0"/>
              <a:t>века</a:t>
            </a:r>
          </a:p>
          <a:p>
            <a:r>
              <a:rPr lang="ru-RU" sz="2000" dirty="0"/>
              <a:t>Золотой век Екатерины </a:t>
            </a:r>
            <a:r>
              <a:rPr lang="en-US" sz="2000" dirty="0" smtClean="0"/>
              <a:t>II</a:t>
            </a:r>
            <a:endParaRPr lang="ru-RU" sz="2000" dirty="0" smtClean="0"/>
          </a:p>
          <a:p>
            <a:r>
              <a:rPr lang="ru-RU" sz="2000" dirty="0"/>
              <a:t>X-лучи и их использование в технике и </a:t>
            </a:r>
            <a:r>
              <a:rPr lang="ru-RU" sz="2000" dirty="0" smtClean="0"/>
              <a:t>медицине</a:t>
            </a:r>
          </a:p>
          <a:p>
            <a:r>
              <a:rPr lang="ru-RU" sz="2000" dirty="0" smtClean="0"/>
              <a:t>Психические </a:t>
            </a:r>
            <a:r>
              <a:rPr lang="ru-RU" sz="2000" dirty="0"/>
              <a:t>проблемы подростков и их </a:t>
            </a:r>
            <a:r>
              <a:rPr lang="ru-RU" sz="2000" dirty="0" smtClean="0"/>
              <a:t>причины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04" y="3919161"/>
            <a:ext cx="3084214" cy="23131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282" y="3909118"/>
            <a:ext cx="3097603" cy="232320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9786" y="4224337"/>
            <a:ext cx="3116155" cy="233711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639" y="4238250"/>
            <a:ext cx="3097604" cy="232320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334564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81" y="950613"/>
            <a:ext cx="8019861" cy="872905"/>
          </a:xfrm>
        </p:spPr>
        <p:txBody>
          <a:bodyPr/>
          <a:lstStyle/>
          <a:p>
            <a:r>
              <a:rPr lang="ru-RU" dirty="0" smtClean="0"/>
              <a:t>Темы ИП (11 класс) 2020-2021уч.г.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Химия </a:t>
            </a:r>
            <a:r>
              <a:rPr lang="ru-RU" sz="2000" dirty="0"/>
              <a:t>в косметических </a:t>
            </a:r>
            <a:r>
              <a:rPr lang="ru-RU" sz="2000" dirty="0" smtClean="0"/>
              <a:t>кремах</a:t>
            </a:r>
          </a:p>
          <a:p>
            <a:r>
              <a:rPr lang="ru-RU" sz="2000" dirty="0" smtClean="0"/>
              <a:t>Фракталы</a:t>
            </a:r>
          </a:p>
          <a:p>
            <a:r>
              <a:rPr lang="ru-RU" sz="2000" dirty="0"/>
              <a:t>Хоккейный </a:t>
            </a:r>
            <a:r>
              <a:rPr lang="ru-RU" sz="2000" dirty="0" smtClean="0"/>
              <a:t>сленг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2" y="3599577"/>
            <a:ext cx="3503691" cy="2627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063" y="3599577"/>
            <a:ext cx="3528432" cy="26463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092" y="4010803"/>
            <a:ext cx="3485805" cy="26143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1792128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Задачи</a:t>
            </a:r>
            <a:br>
              <a:rPr lang="ru-RU" dirty="0" smtClean="0"/>
            </a:br>
            <a:r>
              <a:rPr lang="ru-RU" sz="2800" dirty="0" smtClean="0"/>
              <a:t>работы МО и учебного предмета «Индивидуальный проект»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566" y="2362200"/>
            <a:ext cx="8501204" cy="3724275"/>
          </a:xfrm>
        </p:spPr>
        <p:txBody>
          <a:bodyPr/>
          <a:lstStyle/>
          <a:p>
            <a:pPr marL="457200" lvl="1" indent="-182562" algn="just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ru-RU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создание </a:t>
            </a:r>
            <a:r>
              <a:rPr lang="ru-RU" sz="2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психолого-педагогических условий для разработки, сопровождения и защиты индивидуального проекта обучающимися как обязательного условия достижения </a:t>
            </a:r>
            <a:r>
              <a:rPr lang="ru-RU" sz="200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метапредметных</a:t>
            </a:r>
            <a:r>
              <a:rPr lang="ru-RU" sz="2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результатов </a:t>
            </a:r>
            <a:r>
              <a:rPr lang="ru-RU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образования;</a:t>
            </a:r>
            <a:endParaRPr lang="ru-RU" sz="2000" dirty="0"/>
          </a:p>
          <a:p>
            <a:pPr marL="457200" lvl="1" indent="-182562" algn="just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ru-RU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содействие </a:t>
            </a:r>
            <a:r>
              <a:rPr lang="ru-RU" sz="2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развитию адекватной самооценки, формированию позитивной Я-концепции </a:t>
            </a:r>
            <a:r>
              <a:rPr lang="ru-RU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через опыт </a:t>
            </a:r>
            <a:r>
              <a:rPr lang="ru-RU" sz="2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интересной работы и публичной демонстрации её </a:t>
            </a:r>
            <a:r>
              <a:rPr lang="ru-RU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результатов, </a:t>
            </a:r>
            <a:r>
              <a:rPr lang="ru-RU" sz="2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развитию информационной </a:t>
            </a:r>
            <a:r>
              <a:rPr lang="ru-RU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компетентности;</a:t>
            </a:r>
          </a:p>
          <a:p>
            <a:pPr marL="457200" lvl="1" indent="-182562" algn="just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ru-RU" sz="2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с</a:t>
            </a:r>
            <a:r>
              <a:rPr lang="ru-RU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одействие воспитанию </a:t>
            </a:r>
            <a:r>
              <a:rPr lang="ru-RU" sz="2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самостоятельности, инициативности, ответственности, </a:t>
            </a:r>
            <a:r>
              <a:rPr lang="ru-RU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повышению </a:t>
            </a:r>
            <a:r>
              <a:rPr lang="ru-RU" sz="2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мотивации и эффективности учебной </a:t>
            </a:r>
            <a:r>
              <a:rPr lang="ru-RU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деятельности;</a:t>
            </a:r>
            <a:endParaRPr lang="ru-RU" sz="2000" dirty="0" smtClean="0">
              <a:ea typeface="Times New Roman"/>
              <a:sym typeface="Times New Roman"/>
            </a:endParaRPr>
          </a:p>
          <a:p>
            <a:pPr marL="457200" lvl="1" indent="-182562" algn="just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</a:pPr>
            <a:r>
              <a:rPr lang="ru-RU" sz="20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оказание </a:t>
            </a:r>
            <a:r>
              <a:rPr lang="ru-RU" sz="20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содействия учителям в организации образовательного процесса в соответствии с требованиями ФГОС.</a:t>
            </a:r>
            <a:endParaRPr lang="ru-RU" sz="2000" dirty="0"/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3494121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4781" y="950613"/>
            <a:ext cx="8019861" cy="872905"/>
          </a:xfrm>
        </p:spPr>
        <p:txBody>
          <a:bodyPr/>
          <a:lstStyle/>
          <a:p>
            <a:r>
              <a:rPr lang="ru-RU" dirty="0" smtClean="0"/>
              <a:t>Темы ИП (11 класс) 2020-2021уч.г.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Л.В. Собинов – золотой тенор России</a:t>
            </a:r>
          </a:p>
          <a:p>
            <a:r>
              <a:rPr lang="ru-RU" sz="2000" dirty="0" smtClean="0"/>
              <a:t>Афоризмы в фильме Владимира Меньшова «Любовь и голуби» и их роль в нашей жизни</a:t>
            </a:r>
          </a:p>
          <a:p>
            <a:r>
              <a:rPr lang="ru-RU" sz="2000" dirty="0" smtClean="0"/>
              <a:t>Стероиды: польза или вред?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5632" y="3833059"/>
            <a:ext cx="3301497" cy="24761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72" y="3833059"/>
            <a:ext cx="3301497" cy="247612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080" y="4152488"/>
            <a:ext cx="3296891" cy="247266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3776784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8209984" cy="1143000"/>
          </a:xfrm>
        </p:spPr>
        <p:txBody>
          <a:bodyPr/>
          <a:lstStyle/>
          <a:p>
            <a:r>
              <a:rPr lang="ru-RU" dirty="0" smtClean="0"/>
              <a:t>Темы ИП (10 класс) 2021-2022 </a:t>
            </a:r>
            <a:r>
              <a:rPr lang="ru-RU" dirty="0" err="1" smtClean="0"/>
              <a:t>уч.г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362200"/>
            <a:ext cx="7693025" cy="4092921"/>
          </a:xfrm>
        </p:spPr>
        <p:txBody>
          <a:bodyPr/>
          <a:lstStyle/>
          <a:p>
            <a:r>
              <a:rPr lang="ru-RU" sz="1800" dirty="0"/>
              <a:t>Домашнее насилие между партнёрами.</a:t>
            </a:r>
          </a:p>
          <a:p>
            <a:r>
              <a:rPr lang="ru-RU" sz="1800" dirty="0"/>
              <a:t>Реклама в </a:t>
            </a:r>
            <a:r>
              <a:rPr lang="ru-RU" sz="1800" dirty="0" smtClean="0"/>
              <a:t>современном мире.</a:t>
            </a:r>
            <a:endParaRPr lang="ru-RU" sz="1800" dirty="0"/>
          </a:p>
          <a:p>
            <a:r>
              <a:rPr lang="ru-RU" sz="1800" dirty="0"/>
              <a:t>Самооборона как средство обеспечения личной и общественной безопасности человека в современном </a:t>
            </a:r>
            <a:r>
              <a:rPr lang="ru-RU" sz="1800" dirty="0" smtClean="0"/>
              <a:t>обществе.</a:t>
            </a:r>
          </a:p>
          <a:p>
            <a:r>
              <a:rPr lang="ru-RU" sz="1800" dirty="0" err="1" smtClean="0"/>
              <a:t>Кибербезопасность</a:t>
            </a:r>
            <a:r>
              <a:rPr lang="ru-RU" sz="1800" dirty="0" smtClean="0"/>
              <a:t>.</a:t>
            </a:r>
            <a:r>
              <a:rPr lang="ru-RU" b="1" dirty="0"/>
              <a:t> </a:t>
            </a:r>
            <a:r>
              <a:rPr lang="ru-RU" sz="1800" dirty="0"/>
              <a:t>Опасные ловушки в </a:t>
            </a:r>
            <a:r>
              <a:rPr lang="ru-RU" sz="1800" dirty="0" smtClean="0"/>
              <a:t>интернете.</a:t>
            </a:r>
            <a:endParaRPr lang="ru-RU" sz="1800" dirty="0"/>
          </a:p>
          <a:p>
            <a:r>
              <a:rPr lang="ru-RU" sz="1800" dirty="0" smtClean="0"/>
              <a:t>Красота </a:t>
            </a:r>
            <a:r>
              <a:rPr lang="ru-RU" sz="1800" dirty="0"/>
              <a:t>– страшная </a:t>
            </a:r>
            <a:r>
              <a:rPr lang="ru-RU" sz="1800" dirty="0" smtClean="0"/>
              <a:t>сила. </a:t>
            </a:r>
            <a:endParaRPr lang="ru-RU" sz="1800" dirty="0"/>
          </a:p>
          <a:p>
            <a:r>
              <a:rPr lang="ru-RU" sz="1800" dirty="0" smtClean="0"/>
              <a:t>Экстремизм в подростковой среде.</a:t>
            </a:r>
          </a:p>
          <a:p>
            <a:r>
              <a:rPr lang="ru-RU" sz="1800" dirty="0" smtClean="0"/>
              <a:t>Зона </a:t>
            </a:r>
            <a:r>
              <a:rPr lang="ru-RU" sz="1800" dirty="0"/>
              <a:t>отдыха в школе.</a:t>
            </a:r>
          </a:p>
          <a:p>
            <a:r>
              <a:rPr lang="ru-RU" sz="1800" dirty="0"/>
              <a:t>Универсальный боковой прицеп к скоростному велосипеду.</a:t>
            </a:r>
          </a:p>
          <a:p>
            <a:r>
              <a:rPr lang="ru-RU" sz="1800" dirty="0"/>
              <a:t>Подростковая преступность.</a:t>
            </a:r>
          </a:p>
          <a:p>
            <a:r>
              <a:rPr lang="ru-RU" sz="1800" dirty="0" err="1"/>
              <a:t>Диминутивы</a:t>
            </a:r>
            <a:r>
              <a:rPr lang="ru-RU" sz="1800" dirty="0"/>
              <a:t> как </a:t>
            </a:r>
            <a:r>
              <a:rPr lang="ru-RU" sz="1800" dirty="0" smtClean="0"/>
              <a:t>маркеры </a:t>
            </a:r>
            <a:r>
              <a:rPr lang="ru-RU" sz="1800" dirty="0"/>
              <a:t>языкового сознания.</a:t>
            </a:r>
          </a:p>
          <a:p>
            <a:endParaRPr lang="ru-RU" sz="1600" dirty="0"/>
          </a:p>
          <a:p>
            <a:endParaRPr lang="ru-RU" dirty="0"/>
          </a:p>
          <a:p>
            <a:endParaRPr lang="ru-RU" sz="1800" dirty="0"/>
          </a:p>
        </p:txBody>
      </p:sp>
      <p:pic>
        <p:nvPicPr>
          <p:cNvPr id="4" name="Рисунок 3" descr="Рисунки ИРО 2 01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9521" y="3476659"/>
            <a:ext cx="1680078" cy="1544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за 2020-2021 </a:t>
            </a:r>
            <a:r>
              <a:rPr lang="ru-RU" dirty="0" err="1" smtClean="0"/>
              <a:t>уч.год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2200"/>
            <a:ext cx="8088517" cy="37242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Средний балл за защиту индивидуальных проектов </a:t>
            </a:r>
            <a:r>
              <a:rPr lang="ru-RU" smtClean="0"/>
              <a:t>в школе</a:t>
            </a:r>
            <a:r>
              <a:rPr lang="ru-RU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8 классы (22 человека) – 4,5;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9 классы (25 человек) – 3,8.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11 </a:t>
            </a:r>
            <a:r>
              <a:rPr lang="ru-RU" dirty="0"/>
              <a:t>классы </a:t>
            </a:r>
            <a:r>
              <a:rPr lang="ru-RU" dirty="0" smtClean="0"/>
              <a:t>(13 человек) – 4,7.</a:t>
            </a:r>
            <a:endParaRPr lang="ru-RU" dirty="0"/>
          </a:p>
          <a:p>
            <a:pPr>
              <a:buFont typeface="Arial" panose="020B0604020202020204" pitchFamily="34" charset="0"/>
              <a:buChar char="•"/>
            </a:pPr>
            <a:endParaRPr lang="ru-RU" dirty="0"/>
          </a:p>
        </p:txBody>
      </p:sp>
      <p:pic>
        <p:nvPicPr>
          <p:cNvPr id="4" name="Рисунок 16" descr="3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977" y="5903897"/>
            <a:ext cx="724278" cy="694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89539933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825374"/>
            <a:ext cx="8182824" cy="1143000"/>
          </a:xfrm>
        </p:spPr>
        <p:txBody>
          <a:bodyPr/>
          <a:lstStyle/>
          <a:p>
            <a:pPr algn="ctr"/>
            <a:r>
              <a:rPr lang="ru-RU" dirty="0" smtClean="0"/>
              <a:t>Проблемы реализации проектной деятельности в школе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5101" y="2362200"/>
            <a:ext cx="8419723" cy="3724275"/>
          </a:xfrm>
        </p:spPr>
        <p:txBody>
          <a:bodyPr/>
          <a:lstStyle/>
          <a:p>
            <a:pPr algn="just"/>
            <a:r>
              <a:rPr lang="ru-RU" sz="2000" dirty="0"/>
              <a:t>н</a:t>
            </a:r>
            <a:r>
              <a:rPr lang="ru-RU" sz="2000" dirty="0" smtClean="0"/>
              <a:t>изкий уровень проектной компетентности педагогов и обучающихся (трудности при постановке цели, задач, выдвижении гипотезы);</a:t>
            </a:r>
          </a:p>
          <a:p>
            <a:pPr algn="just"/>
            <a:r>
              <a:rPr lang="ru-RU" sz="2000" dirty="0"/>
              <a:t>н</a:t>
            </a:r>
            <a:r>
              <a:rPr lang="ru-RU" sz="2000" dirty="0" smtClean="0"/>
              <a:t>едостаточная координация совместной работы над проектом в цепочке УЧИТЕЛЬ – УЧЕНИК;</a:t>
            </a:r>
          </a:p>
          <a:p>
            <a:pPr algn="just"/>
            <a:r>
              <a:rPr lang="ru-RU" sz="2000" dirty="0"/>
              <a:t>н</a:t>
            </a:r>
            <a:r>
              <a:rPr lang="ru-RU" sz="2000" dirty="0" smtClean="0"/>
              <a:t>изкая степень самостоятельности при подготовке проектов (трудности в отборе, поиске и обработке информации);</a:t>
            </a:r>
          </a:p>
          <a:p>
            <a:pPr algn="just"/>
            <a:r>
              <a:rPr lang="ru-RU" sz="2000" dirty="0"/>
              <a:t>н</a:t>
            </a:r>
            <a:r>
              <a:rPr lang="ru-RU" sz="2000" dirty="0" smtClean="0"/>
              <a:t>е сформировано умение презентовать результаты своей работы над проектом (речь, регламент, низкий уровень культуры поведения);</a:t>
            </a:r>
          </a:p>
          <a:p>
            <a:pPr algn="just"/>
            <a:r>
              <a:rPr lang="ru-RU" sz="2000" dirty="0"/>
              <a:t>н</a:t>
            </a:r>
            <a:r>
              <a:rPr lang="ru-RU" sz="2000" dirty="0" smtClean="0"/>
              <a:t>епонимание родителями требований ФГОС;</a:t>
            </a:r>
          </a:p>
          <a:p>
            <a:pPr algn="just"/>
            <a:r>
              <a:rPr lang="ru-RU" sz="2000" dirty="0"/>
              <a:t>н</a:t>
            </a:r>
            <a:r>
              <a:rPr lang="ru-RU" sz="2000" dirty="0" smtClean="0"/>
              <a:t>едостаток времени и низкий уровень мотивации для реализации проектной деятельности участников образовательного процесса.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  <p:pic>
        <p:nvPicPr>
          <p:cNvPr id="5" name="Picture 8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296" y="431548"/>
            <a:ext cx="466820" cy="62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9505510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825374"/>
            <a:ext cx="8182824" cy="1143000"/>
          </a:xfrm>
        </p:spPr>
        <p:txBody>
          <a:bodyPr/>
          <a:lstStyle/>
          <a:p>
            <a:pPr algn="ctr"/>
            <a:r>
              <a:rPr lang="ru-RU" dirty="0" smtClean="0"/>
              <a:t>Способы решения проблем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2362200"/>
            <a:ext cx="8182823" cy="3724275"/>
          </a:xfrm>
        </p:spPr>
        <p:txBody>
          <a:bodyPr/>
          <a:lstStyle/>
          <a:p>
            <a:pPr algn="just"/>
            <a:r>
              <a:rPr lang="ru-RU" sz="1800" dirty="0"/>
              <a:t>р</a:t>
            </a:r>
            <a:r>
              <a:rPr lang="ru-RU" sz="1800" dirty="0" smtClean="0"/>
              <a:t>еализация проектной деятельности на всех этапах обучения </a:t>
            </a:r>
            <a:r>
              <a:rPr lang="ru-RU" sz="1800" dirty="0"/>
              <a:t>в начальной и основной школе </a:t>
            </a:r>
            <a:r>
              <a:rPr lang="ru-RU" sz="1800" dirty="0" smtClean="0"/>
              <a:t>(форма обязательного урока в старшей школе);</a:t>
            </a:r>
          </a:p>
          <a:p>
            <a:pPr algn="just"/>
            <a:r>
              <a:rPr lang="ru-RU" sz="1800" dirty="0"/>
              <a:t>о</a:t>
            </a:r>
            <a:r>
              <a:rPr lang="ru-RU" sz="1800" dirty="0" smtClean="0"/>
              <a:t>рганизация учебных занятий по проектной компетентности педагогов специалистом по проектированию, а не простым учителем;</a:t>
            </a:r>
          </a:p>
          <a:p>
            <a:pPr algn="just"/>
            <a:r>
              <a:rPr lang="ru-RU" sz="1800" dirty="0"/>
              <a:t>в</a:t>
            </a:r>
            <a:r>
              <a:rPr lang="ru-RU" sz="1800" dirty="0" smtClean="0"/>
              <a:t>ключение в образовательный процесс курсов внеурочной деятельности по подготовке к проектной деятельности;</a:t>
            </a:r>
          </a:p>
          <a:p>
            <a:pPr algn="just"/>
            <a:r>
              <a:rPr lang="ru-RU" sz="1800" dirty="0"/>
              <a:t>р</a:t>
            </a:r>
            <a:r>
              <a:rPr lang="ru-RU" sz="1800" dirty="0" smtClean="0"/>
              <a:t>абота в сотрудничестве с помощью специальных психологических занятий, упражнений, игр (начиная с классного руководителя);</a:t>
            </a:r>
          </a:p>
          <a:p>
            <a:pPr algn="just"/>
            <a:r>
              <a:rPr lang="ru-RU" sz="1800" dirty="0" smtClean="0"/>
              <a:t>повышение уровня мотивации через личную значимость проблемы проекта для участников образовательного процесса;</a:t>
            </a:r>
          </a:p>
          <a:p>
            <a:pPr algn="just"/>
            <a:r>
              <a:rPr lang="ru-RU" sz="1800" dirty="0"/>
              <a:t>п</a:t>
            </a:r>
            <a:r>
              <a:rPr lang="ru-RU" sz="1800" dirty="0" smtClean="0"/>
              <a:t>росветительская деятельность среди родителей о новых методах преподавания.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4" name="Picture 3" descr="http://liubavyshka.ru/_ph/4/1/739172991.jpg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11044" y="201630"/>
            <a:ext cx="1019652" cy="85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1621547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62200"/>
            <a:ext cx="8025143" cy="3724275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 smtClean="0"/>
              <a:t>        «Умение пользоваться методом проектов – показатель высокой квалификации преподавателя, его прогрессивной методики обучения и развития учащихся. Это показатель высокой креативности, которая помогает преподавателю, опираясь на позитивные моменты традиционного обучения, использовать современные технологии. Ведь сочетание инноваций и традиций как проявление одного из законов диалектики – закона единства и борьбы противоположностей – способствует развитию педагогической науки и практики».</a:t>
            </a:r>
          </a:p>
          <a:p>
            <a:pPr marL="0" indent="0" algn="just">
              <a:buNone/>
            </a:pPr>
            <a:r>
              <a:rPr lang="ru-RU" sz="2000" dirty="0" smtClean="0"/>
              <a:t>(Е. С. </a:t>
            </a:r>
            <a:r>
              <a:rPr lang="ru-RU" sz="2000" dirty="0" err="1" smtClean="0"/>
              <a:t>Полат</a:t>
            </a:r>
            <a:r>
              <a:rPr lang="ru-RU" sz="2000" dirty="0" smtClean="0"/>
              <a:t> «Новые педагогические и информационные технологии в системе образования»)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241" y="225350"/>
            <a:ext cx="1679650" cy="1679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1261602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6211" y="2362200"/>
            <a:ext cx="8514272" cy="3724275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        </a:t>
            </a:r>
            <a:r>
              <a:rPr lang="ru-RU" sz="2200" dirty="0" smtClean="0"/>
              <a:t>Работа МО ИПД направлена на достижение высокого уровня преподавания и изучения предметов через внедрение проектной деятельности в образовательный процесс. Не смотря на сменный состав МО, его деятельность достаточно эффективна и находится на удовлетворительном уровне, т.к. в педагогическом коллективе наблюдается рост заинтересованности в творчестве и удовлетворённости результатами своей деятельности по итогам представленных проектов, что способствует овладению современными методами обучения и воспитания.</a:t>
            </a:r>
            <a:endParaRPr lang="ru-RU" sz="22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6733" y="2156233"/>
            <a:ext cx="79248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" name="Рисунок 2" descr="s5144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2291" y="3481642"/>
            <a:ext cx="2304256" cy="15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583579495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mtClean="0"/>
              <a:t>Индивидуальный проект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>
          <a:xfrm>
            <a:off x="525102" y="2362200"/>
            <a:ext cx="8383508" cy="372427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 smtClean="0"/>
              <a:t>     </a:t>
            </a:r>
            <a:r>
              <a:rPr lang="ru-RU" sz="2400" dirty="0" smtClean="0"/>
              <a:t>представляет собой учебный проект, выполняемый обучающимся в рамках одного или нескольких учебных предметов с целью продемонстрировать свои достижения в самостоятельном освоении содержания и методов  избранных областей знаний и/или видов деятельности и способность проектировать и осуществлять целесообразную и результативную деятельность.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dirty="0" smtClean="0"/>
          </a:p>
        </p:txBody>
      </p:sp>
      <p:pic>
        <p:nvPicPr>
          <p:cNvPr id="4" name="Google Shape;226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808206" y="304800"/>
            <a:ext cx="1981326" cy="14995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614928748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mtClean="0"/>
              <a:t>Индивидуальный проект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>
          <a:xfrm>
            <a:off x="914400" y="2362200"/>
            <a:ext cx="7994210" cy="3724275"/>
          </a:xfrm>
        </p:spPr>
        <p:txBody>
          <a:bodyPr/>
          <a:lstStyle/>
          <a:p>
            <a:pPr marL="0" indent="0" algn="just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ru-RU" sz="2000" dirty="0" smtClean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  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Выполнение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индивидуального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проекта </a:t>
            </a:r>
            <a:r>
              <a:rPr lang="ru-RU" sz="2400" dirty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обязательно для каждого </a:t>
            </a:r>
            <a:r>
              <a:rPr lang="ru-RU" sz="2400" dirty="0" smtClean="0">
                <a:solidFill>
                  <a:srgbClr val="000000"/>
                </a:solidFill>
                <a:ea typeface="Times New Roman"/>
                <a:cs typeface="Times New Roman"/>
                <a:sym typeface="Times New Roman"/>
              </a:rPr>
              <a:t>обучающегося.</a:t>
            </a:r>
            <a:endParaRPr lang="ru-RU" sz="2400" dirty="0" smtClean="0">
              <a:sym typeface="Times New Roman"/>
            </a:endParaRPr>
          </a:p>
          <a:p>
            <a:pPr marL="0" indent="0" algn="just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ru-RU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   В </a:t>
            </a:r>
            <a:r>
              <a:rPr lang="ru-RU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ходе работы над индивидуальным проектом автор-разработчик получает </a:t>
            </a:r>
            <a:r>
              <a:rPr lang="ru-RU" sz="24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отметки </a:t>
            </a:r>
            <a:r>
              <a:rPr lang="ru-RU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за выполнение ключевых этапов работы. Эти отметки вносятся в </a:t>
            </a:r>
            <a:r>
              <a:rPr lang="ru-RU" sz="2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электронный журнал по предмету </a:t>
            </a:r>
            <a:r>
              <a:rPr lang="ru-RU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"Индивидуальный проект". </a:t>
            </a:r>
            <a:endParaRPr lang="ru-RU" sz="2400" dirty="0"/>
          </a:p>
          <a:p>
            <a:pPr marL="0" lvl="0" indent="0" algn="just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ru-RU" sz="2400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   Итоговая </a:t>
            </a:r>
            <a:r>
              <a:rPr lang="ru-RU" sz="24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отметка за выполнение проекта выставляется в  </a:t>
            </a:r>
            <a:r>
              <a:rPr lang="ru-RU" sz="2400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электронный журнал</a:t>
            </a:r>
            <a:r>
              <a:rPr lang="ru-RU" sz="24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, личное дело обучающегося и аттестат </a:t>
            </a:r>
            <a:r>
              <a:rPr lang="ru-RU" sz="2400" dirty="0" smtClean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о среднем общем образовании</a:t>
            </a:r>
            <a:r>
              <a:rPr lang="ru-RU" sz="2400" dirty="0">
                <a:solidFill>
                  <a:schemeClr val="dk2"/>
                </a:solidFill>
                <a:ea typeface="Times New Roman"/>
                <a:cs typeface="Times New Roman"/>
                <a:sym typeface="Times New Roman"/>
              </a:rPr>
              <a:t>.</a:t>
            </a:r>
            <a:endParaRPr lang="ru-RU" sz="2400" dirty="0"/>
          </a:p>
        </p:txBody>
      </p:sp>
      <p:pic>
        <p:nvPicPr>
          <p:cNvPr id="4" name="Google Shape;256;p37" descr="http://imagesait.ru/photos/aHR0cDovL3d3dy55YW1hbGVkdS5vcmcvdXBsb2Fkcy9wb3N0cy8yMDE1LTA4LzE0Mzk0NDM0MjNfcG8tZmdvcy5qcGc=/fgos-logotip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73777" y="326231"/>
            <a:ext cx="1285875" cy="8715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mtClean="0"/>
              <a:t>Проект – это пять «П»: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ru-RU" sz="2400" dirty="0" smtClean="0"/>
              <a:t>1. Проблема</a:t>
            </a:r>
          </a:p>
          <a:p>
            <a:pPr marL="0" indent="0" eaLnBrk="1" hangingPunct="1">
              <a:buNone/>
            </a:pPr>
            <a:r>
              <a:rPr lang="ru-RU" sz="2400" dirty="0" smtClean="0"/>
              <a:t>2. Проектирование (планирование)</a:t>
            </a:r>
          </a:p>
          <a:p>
            <a:pPr marL="0" indent="0" eaLnBrk="1" hangingPunct="1">
              <a:buNone/>
            </a:pPr>
            <a:r>
              <a:rPr lang="ru-RU" sz="2400" dirty="0" smtClean="0"/>
              <a:t>3. Поиск информации</a:t>
            </a:r>
          </a:p>
          <a:p>
            <a:pPr marL="0" indent="0" eaLnBrk="1" hangingPunct="1">
              <a:buNone/>
            </a:pPr>
            <a:r>
              <a:rPr lang="ru-RU" sz="2400" dirty="0" smtClean="0"/>
              <a:t>4. Продукт (создание проектного продукта)</a:t>
            </a:r>
          </a:p>
          <a:p>
            <a:pPr marL="0" indent="0" eaLnBrk="1" hangingPunct="1">
              <a:buNone/>
            </a:pPr>
            <a:r>
              <a:rPr lang="ru-RU" sz="2400" dirty="0" smtClean="0"/>
              <a:t>5. Презентация проектного продукта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4" name="Google Shape;263;p38" descr="http://sch153.minsk.edu.by/sm_full.aspx?guid=294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116023" y="4224337"/>
            <a:ext cx="1716779" cy="2290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</a:t>
            </a:r>
            <a:br>
              <a:rPr lang="ru-RU" dirty="0" smtClean="0"/>
            </a:br>
            <a:r>
              <a:rPr lang="ru-RU" dirty="0" smtClean="0"/>
              <a:t>научного р</a:t>
            </a:r>
            <a:r>
              <a:rPr lang="en-US" dirty="0" err="1" smtClean="0"/>
              <a:t>уководител</a:t>
            </a:r>
            <a:r>
              <a:rPr lang="ru-RU" dirty="0" smtClean="0"/>
              <a:t>я</a:t>
            </a:r>
            <a:r>
              <a:rPr lang="en-US" dirty="0" smtClean="0"/>
              <a:t> </a:t>
            </a:r>
            <a:r>
              <a:rPr lang="en-US" dirty="0" err="1" smtClean="0"/>
              <a:t>проекта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516109"/>
            <a:ext cx="8115677" cy="3724275"/>
          </a:xfrm>
        </p:spPr>
        <p:txBody>
          <a:bodyPr/>
          <a:lstStyle/>
          <a:p>
            <a:pPr algn="just"/>
            <a:r>
              <a:rPr lang="ru-RU" sz="2000" dirty="0"/>
              <a:t>совместно с </a:t>
            </a:r>
            <a:r>
              <a:rPr lang="ru-RU" sz="2000" dirty="0" smtClean="0"/>
              <a:t>обучающимся </a:t>
            </a:r>
            <a:r>
              <a:rPr lang="ru-RU" sz="2000" dirty="0" smtClean="0"/>
              <a:t>определить/скорректировать </a:t>
            </a:r>
            <a:r>
              <a:rPr lang="ru-RU" sz="2000" dirty="0"/>
              <a:t>тему </a:t>
            </a:r>
            <a:r>
              <a:rPr lang="ru-RU" sz="2000" dirty="0" smtClean="0"/>
              <a:t>проекта;</a:t>
            </a:r>
            <a:endParaRPr lang="ru-RU" sz="2000" dirty="0"/>
          </a:p>
          <a:p>
            <a:pPr lvl="0" algn="just"/>
            <a:r>
              <a:rPr lang="ru-RU" sz="2000" dirty="0" smtClean="0"/>
              <a:t>составляет индивидуальный план реализации проекта: совместно </a:t>
            </a:r>
            <a:r>
              <a:rPr lang="ru-RU" sz="2000" dirty="0"/>
              <a:t>с обучающимся определить цель работы, этапы, сроки, методы работы, источники необходимой информации;</a:t>
            </a:r>
          </a:p>
          <a:p>
            <a:pPr algn="just"/>
            <a:r>
              <a:rPr lang="ru-RU" sz="2000" dirty="0" smtClean="0"/>
              <a:t>оказывает обучающемуся помощь в организации и выполнении работы по </a:t>
            </a:r>
            <a:r>
              <a:rPr lang="ru-RU" sz="2000" dirty="0"/>
              <a:t>вопросам планирования, методики, формирования и представления результатов исследования</a:t>
            </a:r>
            <a:r>
              <a:rPr lang="ru-RU" sz="2000" dirty="0" smtClean="0"/>
              <a:t>;</a:t>
            </a:r>
          </a:p>
          <a:p>
            <a:pPr lvl="0" algn="just"/>
            <a:r>
              <a:rPr lang="ru-RU" sz="2000" dirty="0" smtClean="0"/>
              <a:t>проводит систематическое консультирование, проверяя выполнение работы (по частям или в целом);</a:t>
            </a:r>
          </a:p>
          <a:p>
            <a:pPr algn="just"/>
            <a:r>
              <a:rPr lang="en-US" sz="2000" dirty="0" err="1" smtClean="0"/>
              <a:t>да</a:t>
            </a:r>
            <a:r>
              <a:rPr lang="ru-RU" sz="2000" dirty="0" smtClean="0"/>
              <a:t>ё</a:t>
            </a:r>
            <a:r>
              <a:rPr lang="en-US" sz="2000" dirty="0" smtClean="0"/>
              <a:t>т </a:t>
            </a:r>
            <a:r>
              <a:rPr lang="ru-RU" sz="2000" dirty="0" smtClean="0"/>
              <a:t>краткий </a:t>
            </a:r>
            <a:r>
              <a:rPr lang="en-US" sz="2000" dirty="0" err="1" smtClean="0"/>
              <a:t>письменный</a:t>
            </a:r>
            <a:r>
              <a:rPr lang="en-US" sz="2000" dirty="0" smtClean="0"/>
              <a:t> </a:t>
            </a:r>
            <a:r>
              <a:rPr lang="en-US" sz="2000" dirty="0" err="1" smtClean="0"/>
              <a:t>отзыв</a:t>
            </a:r>
            <a:r>
              <a:rPr lang="ru-RU" sz="2000" dirty="0" smtClean="0"/>
              <a:t> (рецензию)</a:t>
            </a:r>
            <a:r>
              <a:rPr lang="en-US" sz="2000" dirty="0" smtClean="0"/>
              <a:t> о </a:t>
            </a:r>
            <a:r>
              <a:rPr lang="en-US" sz="2000" dirty="0" err="1" smtClean="0"/>
              <a:t>работе</a:t>
            </a:r>
            <a:r>
              <a:rPr lang="ru-RU" sz="2000" dirty="0"/>
              <a:t>.</a:t>
            </a:r>
            <a:endParaRPr lang="ru-RU" sz="20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97117" y="2672281"/>
            <a:ext cx="8243180" cy="1143000"/>
          </a:xfrm>
        </p:spPr>
        <p:txBody>
          <a:bodyPr anchor="ctr"/>
          <a:lstStyle/>
          <a:p>
            <a:pPr lvl="0" algn="ctr" eaLnBrk="1" hangingPunct="1"/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dirty="0"/>
              <a:t>Организация проектной </a:t>
            </a:r>
            <a:r>
              <a:rPr lang="ru-RU" dirty="0" smtClean="0"/>
              <a:t>деятельности</a:t>
            </a:r>
            <a:r>
              <a:rPr lang="ru-RU" dirty="0"/>
              <a:t/>
            </a:r>
            <a:br>
              <a:rPr lang="ru-RU" dirty="0"/>
            </a:br>
            <a:r>
              <a:rPr lang="ru-RU" sz="32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  <a:t>(этапы разработки учебного проекта)</a:t>
            </a:r>
            <a:br>
              <a:rPr lang="ru-RU" sz="3200" dirty="0" smtClean="0">
                <a:solidFill>
                  <a:schemeClr val="accent4">
                    <a:lumMod val="90000"/>
                    <a:lumOff val="10000"/>
                  </a:schemeClr>
                </a:solidFill>
              </a:rPr>
            </a:br>
            <a:endParaRPr lang="ru-RU" sz="3200" dirty="0" smtClean="0">
              <a:solidFill>
                <a:schemeClr val="accent4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3" name="Google Shape;562;p62" descr="http://i57.fastpic.ru/big/2013/1108/7d/ae083eb64c7f20737f754905d72b5a7d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544024" y="4245083"/>
            <a:ext cx="4075097" cy="2273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Сентябрь-октябрь (10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0491" y="2353147"/>
            <a:ext cx="8383509" cy="37242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/>
                </a:solidFill>
              </a:rPr>
              <a:t>Подготовительный</a:t>
            </a:r>
            <a:r>
              <a:rPr lang="ru-RU" dirty="0"/>
              <a:t> </a:t>
            </a:r>
            <a:r>
              <a:rPr lang="ru-RU" dirty="0" smtClean="0"/>
              <a:t>– мотивация, целеполагание, осознание проблемной ситуации, выбор  предмета, темы, постановка цели проекта, выдвижение гипотезы.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03605" y="4677151"/>
            <a:ext cx="7814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solidFill>
                  <a:srgbClr val="000000"/>
                </a:solidFill>
              </a:rPr>
              <a:t>Выдержка из Положения об итоговом индивидуальном проекте обучающихся 10-11 классов (пункт 5.2):</a:t>
            </a:r>
            <a:endParaRPr lang="ru-RU" dirty="0">
              <a:solidFill>
                <a:srgbClr val="000000"/>
              </a:solidFill>
            </a:endParaRPr>
          </a:p>
          <a:p>
            <a:pPr algn="just"/>
            <a:r>
              <a:rPr lang="ru-RU" dirty="0" smtClean="0">
                <a:solidFill>
                  <a:srgbClr val="000000"/>
                </a:solidFill>
              </a:rPr>
              <a:t>«К </a:t>
            </a:r>
            <a:r>
              <a:rPr lang="ru-RU" dirty="0">
                <a:solidFill>
                  <a:srgbClr val="000000"/>
                </a:solidFill>
              </a:rPr>
              <a:t>концу октября должен произойти выбор тем для проектирования и </a:t>
            </a:r>
            <a:r>
              <a:rPr lang="ru-RU" dirty="0" smtClean="0">
                <a:solidFill>
                  <a:srgbClr val="000000"/>
                </a:solidFill>
              </a:rPr>
              <a:t>утверждение </a:t>
            </a:r>
            <a:r>
              <a:rPr lang="ru-RU" dirty="0">
                <a:solidFill>
                  <a:srgbClr val="000000"/>
                </a:solidFill>
              </a:rPr>
              <a:t>тем и научных руководителей приказом </a:t>
            </a:r>
            <a:r>
              <a:rPr lang="ru-RU" dirty="0" smtClean="0">
                <a:solidFill>
                  <a:srgbClr val="000000"/>
                </a:solidFill>
              </a:rPr>
              <a:t>директора не </a:t>
            </a:r>
            <a:r>
              <a:rPr lang="ru-RU" dirty="0">
                <a:solidFill>
                  <a:srgbClr val="000000"/>
                </a:solidFill>
              </a:rPr>
              <a:t>позднее 30 октября. </a:t>
            </a:r>
            <a:r>
              <a:rPr lang="ru-RU" dirty="0" smtClean="0">
                <a:solidFill>
                  <a:srgbClr val="000000"/>
                </a:solidFill>
              </a:rPr>
              <a:t>Данная </a:t>
            </a:r>
            <a:r>
              <a:rPr lang="ru-RU" dirty="0">
                <a:solidFill>
                  <a:srgbClr val="000000"/>
                </a:solidFill>
              </a:rPr>
              <a:t>информация публикуется на сайте образовательного </a:t>
            </a:r>
            <a:r>
              <a:rPr lang="ru-RU" dirty="0" smtClean="0">
                <a:solidFill>
                  <a:srgbClr val="000000"/>
                </a:solidFill>
              </a:rPr>
              <a:t>учреждения». </a:t>
            </a:r>
            <a:endParaRPr lang="ru-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1995</Words>
  <Application>Microsoft Office PowerPoint</Application>
  <PresentationFormat>Экран (4:3)</PresentationFormat>
  <Paragraphs>194</Paragraphs>
  <Slides>37</Slides>
  <Notes>1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Капсулы</vt:lpstr>
      <vt:lpstr>Слайд 1</vt:lpstr>
      <vt:lpstr>Цель  работы МО и учебного предмета «Индивидуальный проект»</vt:lpstr>
      <vt:lpstr>Задачи работы МО и учебного предмета «Индивидуальный проект»</vt:lpstr>
      <vt:lpstr>Индивидуальный проект</vt:lpstr>
      <vt:lpstr>Индивидуальный проект</vt:lpstr>
      <vt:lpstr>Проект – это пять «П»:</vt:lpstr>
      <vt:lpstr>Функции  научного руководителя проекта </vt:lpstr>
      <vt:lpstr> Организация проектной деятельности (этапы разработки учебного проекта) </vt:lpstr>
      <vt:lpstr>Сентябрь-октябрь (10 класс)</vt:lpstr>
      <vt:lpstr>Ноябрь (10 класс)</vt:lpstr>
      <vt:lpstr>Декабрь-февраль (10 класс)</vt:lpstr>
      <vt:lpstr>Март-апрель (10 класс)</vt:lpstr>
      <vt:lpstr>Май (10 класс)</vt:lpstr>
      <vt:lpstr>Май-сентябрь (10-11 класс)</vt:lpstr>
      <vt:lpstr>Октябрь-ноябрь (11 класс)</vt:lpstr>
      <vt:lpstr>Декабрь (11 класс)</vt:lpstr>
      <vt:lpstr>Состав материалов ИП</vt:lpstr>
      <vt:lpstr>Слайд 18</vt:lpstr>
      <vt:lpstr>Оформление текста должно отвечать следующим требованиям </vt:lpstr>
      <vt:lpstr>Перечень возможных продуктов проектной деятельности:</vt:lpstr>
      <vt:lpstr>Критерий «Способность к самостоятельному приобретению знаний» </vt:lpstr>
      <vt:lpstr>Критерий «Сформированность  предметных знаний и способов действий» </vt:lpstr>
      <vt:lpstr>Критерий  «Сформированность регулятивных действий»</vt:lpstr>
      <vt:lpstr>Сформированность коммуникативных действий»</vt:lpstr>
      <vt:lpstr>Экспертный оценочный лист </vt:lpstr>
      <vt:lpstr>Защита ИП  (11 класс, 8 декабря 2020 г.)</vt:lpstr>
      <vt:lpstr>Темы ИП (11 класс) 2020-2021уч.г.</vt:lpstr>
      <vt:lpstr>Темы ИП (11 класс) 2020-2021уч.г.</vt:lpstr>
      <vt:lpstr>Темы ИП (11 класс) 2020-2021уч.г.</vt:lpstr>
      <vt:lpstr>Темы ИП (11 класс) 2020-2021уч.г.</vt:lpstr>
      <vt:lpstr>Темы ИП (10 класс) 2021-2022 уч.г.</vt:lpstr>
      <vt:lpstr>Статистика за 2020-2021 уч.год</vt:lpstr>
      <vt:lpstr>Проблемы реализации проектной деятельности в школе</vt:lpstr>
      <vt:lpstr>Способы решения проблем </vt:lpstr>
      <vt:lpstr>Заключение</vt:lpstr>
      <vt:lpstr>Вывод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М</cp:lastModifiedBy>
  <cp:revision>49</cp:revision>
  <dcterms:modified xsi:type="dcterms:W3CDTF">2021-06-22T12:29:58Z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513867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