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2" r:id="rId3"/>
    <p:sldId id="283" r:id="rId4"/>
    <p:sldId id="288" r:id="rId5"/>
    <p:sldId id="275" r:id="rId6"/>
    <p:sldId id="259" r:id="rId7"/>
    <p:sldId id="280" r:id="rId8"/>
    <p:sldId id="258" r:id="rId9"/>
    <p:sldId id="276" r:id="rId10"/>
    <p:sldId id="282" r:id="rId11"/>
    <p:sldId id="266" r:id="rId12"/>
    <p:sldId id="281" r:id="rId13"/>
    <p:sldId id="269" r:id="rId14"/>
    <p:sldId id="267" r:id="rId15"/>
    <p:sldId id="271" r:id="rId16"/>
    <p:sldId id="272" r:id="rId17"/>
    <p:sldId id="273" r:id="rId18"/>
    <p:sldId id="284" r:id="rId19"/>
    <p:sldId id="274" r:id="rId20"/>
    <p:sldId id="270" r:id="rId21"/>
    <p:sldId id="286" r:id="rId22"/>
    <p:sldId id="285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7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5E6BD-CB5F-4A1B-BBE9-D75C5FA48142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5BD7-226B-408F-AE6F-0AA5E1679F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35BD7-226B-408F-AE6F-0AA5E1679FC7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&#1054;&#1058;&#1063;&#1045;&#1058;%20&#1052;&#1054;%20&#1045;&#1052;&#1062;%202020-2021%20&#1091;&#1095;.&#1075;&#1086;&#1076;%20(1).docx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&#1040;&#1085;&#1072;&#1083;&#1080;&#1079;%20&#1088;&#1072;&#1073;&#1086;&#1090;&#1099;%20&#1077;&#1089;&#1090;&#1077;&#1089;&#1090;&#1074;&#1077;&#1085;&#1085;&#1086;-&#1084;&#1072;&#1090;&#1077;&#1084;&#1072;&#1090;&#1080;&#1095;&#1077;&#1089;&#1082;&#1086;&#1075;&#1086;%20&#1094;&#1080;&#1082;&#1083;&#1072;%20&#1074;%202020-2021%20&#1091;&#1095;.&#1075;.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453336"/>
            <a:ext cx="7088832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352928" cy="945397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yandex-sans"/>
              </a:rPr>
              <a:t> </a:t>
            </a:r>
            <a:endParaRPr lang="ru-RU" b="0" i="0" dirty="0">
              <a:solidFill>
                <a:srgbClr val="000000"/>
              </a:solidFill>
              <a:effectLst/>
              <a:latin typeface="yandex-san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7667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УЧРЕЖДЕНИЕ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ИШНЕНСКАЯ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ШКОЛА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140968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</a:t>
            </a:r>
          </a:p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школьного методического объединения учителей</a:t>
            </a:r>
          </a:p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ЕСТЕСТВЕННО-МАТЕМАТИЧЕСКОГО ЦИКЛА</a:t>
            </a:r>
          </a:p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2020-2021 УЧЕБНЫЙ ГОД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91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1"/>
            <a:ext cx="8676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заседаний МО: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«Ознакомление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планом ШМО ЕМЦ на 2020-2021 учебный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65859"/>
            <a:ext cx="47081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635191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проведение школьного этапа Всероссийской олимпиады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281522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Круглый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стол: «Подведение итогов промежуточного контроля учебной деятельности учащихся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Системно-деятельностный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подход, как методологическая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учебной деятельности»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005064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Тема: «Этапы проектирования урока в соответствии с ФГОС»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4869160"/>
            <a:ext cx="8317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участии в Фестивале передового педагогического опыта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научно-практических конференциях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65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1595021"/>
            <a:ext cx="38884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Дзык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Т.Р.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 – 3,6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Качество -80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Хомченко О.В.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– 3,6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Качество -49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Маркиданова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Т.А.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– 3,8,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Качество – 74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Лемина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А.Н.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 – 3,6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Качество -97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endParaRPr lang="ru-RU" sz="1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Топчий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А.Н.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– 3,8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Качество -84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Грязнова Э.А.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– 3,9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Качество -79%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знаний обучающихся по предметам цикла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11560" y="1961834"/>
            <a:ext cx="3600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Учителя участвуют в инновационной деятельности, на практике применяют современные образовательные технологии; принимают активное участие на заседаниях МО и педсоветах;  повышают свой профессионализм.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это положительно отражается на качестве обучения школьников.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013176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качество обучения составляет 88%, средний бал –3,7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дети успевают.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88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533465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Учителя активно принимают участие во внеурочной деятельности. </a:t>
            </a:r>
          </a:p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Мялкина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Е.Ю.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МИРИНФО (5-е классы), «Информатика малышам» (3и 4 классы), «Будущее в настоящем» (10 класс).</a:t>
            </a:r>
          </a:p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Хомченко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О.В.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«Физика вокруг нас» (7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а,б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классы), «Физика и человек» (8 –е классы), «Духовное возрождение» (9-е классы), «Методы решения физических задач» (10 и 11 классы).</a:t>
            </a:r>
          </a:p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Маркиданова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Т.А.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«Алые паруса» (5а класс), «Мир вокруг нас» (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5-е,6-е,7 б, 8-е классы), «Я в современном мире» (10 класс).</a:t>
            </a:r>
          </a:p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Дзык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Т.Р.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«Математика на пять» (9б класс), «Прикладная математика» (10 класс).</a:t>
            </a:r>
          </a:p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Лемина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Ю.А.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«Математика после уроков» (11 класс).</a:t>
            </a:r>
          </a:p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Топчий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А.Н.-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«Логика в информатике» (11 класс).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Грязнова Э.А.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«Занимательная география» (5 и 6 классы), «Моделирование и конструирование" (7и 8 классы</a:t>
            </a:r>
            <a:r>
              <a:rPr lang="ru-RU" sz="2000" dirty="0" smtClean="0"/>
              <a:t>).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</a:t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13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Участия в </a:t>
            </a:r>
            <a:r>
              <a:rPr lang="ru-RU" sz="28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НЕДЕЛЯХ, конкурсах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смотрах, олимпиадах и т.д.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772816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Обучающиеся школы активно  принимают  участие  в  дистанционных конкурсах и олимпиадах  по  предметам  естественно-математического  цикла, таких как: Международная дистанционная олимпиада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Инфоурок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 зимний сезон 2021 года, всероссийский экологический диктант, всероссийский химический диктант, «Школьные Инфоконкурсы-2020» по биологии, всероссийские уроки «Знатоки воды» и «Три подарка для Волги», муниципальная викторина по биологии «Наука нам жить помогает», урок генетики, урок цифры,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онлайн-викторина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безопасному интернету,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онлайн-игры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"Я, ты и информатика", всероссийская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онлайн-олимпиада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«Я люблю математику» 2021, международный игровой конкурс по математике «Кенгуру», командная игра по информатике «Информационный бой» для учащихся 9-11 классов, международный дистанционный конкурс «Стар» по математике, VII Международный дистанционный конкурс «Старт» по физике и химии, муниципальная викторина по физике и других, где занимают призовые места.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88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15212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Внеклассная  работа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https://oy7.ucoz.ru/Olimpiada/ban_olimpiada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minobr.orb.ru/upload/resize_cache/alt/319/319876ee1d45f9e473fd50918cc9bfd0_1024_614_cropped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minobr.orb.ru/upload/resize_cache/alt/319/319876ee1d45f9e473fd50918cc9bfd0_1024_614_cropped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https://minobr.orb.ru/upload/resize_cache/alt/319/319876ee1d45f9e473fd50918cc9bfd0_1024_614_cropped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s://im0-tub-ru.yandex.net/i?id=205bdd865f87b4db057e3cb751816db7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96952"/>
            <a:ext cx="4791530" cy="36003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sun9-41.userapi.com/impg/eD-idpObrFrFAv_jc4lpMgO5vKFSKJs0oHO_ew/sBXbtWQwYe0.jpg?size=498x604&amp;quality=96&amp;sign=b7badb05626cd3d05a76cc0da7464402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4869160"/>
            <a:ext cx="1872209" cy="1584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67544" y="162880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активно участвовали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 викторинах, конкурсах, играх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соревнованиях во время  предметных недель   по математике, информатике, физике, химии, биологии и географии.</a:t>
            </a:r>
          </a:p>
        </p:txBody>
      </p:sp>
    </p:spTree>
    <p:extLst>
      <p:ext uri="{BB962C8B-B14F-4D97-AF65-F5344CB8AC3E}">
        <p14:creationId xmlns="" xmlns:p14="http://schemas.microsoft.com/office/powerpoint/2010/main" val="7397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712968" cy="324036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 выступили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учащиеся под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Топчий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 – 3 ученика;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Маркидановой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.-3 ученика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Дзык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Т.Р. -1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человек;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Грязновой Э.А.- 5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https://189131.selcdn.ru/leonardo/uploadsForSiteId/200300/content/bee534ad-e139-4cd3-814f-aface11a73c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3284984"/>
            <a:ext cx="4536505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10800000" flipV="1">
            <a:off x="1475656" y="534162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Научно-практическая конференция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«Открытие» 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2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1728192"/>
          </a:xfrm>
        </p:spPr>
        <p:txBody>
          <a:bodyPr>
            <a:normAutofit fontScale="90000"/>
          </a:bodyPr>
          <a:lstStyle/>
          <a:p>
            <a: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конференция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 вершинам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знаний»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i="1" dirty="0" smtClean="0"/>
              <a:t/>
            </a:r>
            <a:br>
              <a:rPr lang="ru-RU" sz="1300" b="1" i="1" dirty="0" smtClean="0"/>
            </a:br>
            <a:endParaRPr lang="ru-RU" sz="1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373563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 Хомченко О.В.,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Маркиданова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Т.А.,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Топчий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А.Н. и  Грязнова Э.А. подготовили по три ученика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122" name="Picture 2" descr="https://ds04.infourok.ru/uploads/ex/1157/000ce296-d4bc39ed/im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36912"/>
            <a:ext cx="6048672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4584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vos-mo.ru/upload/iblock/e56/70e99f2c93b67fabfd8f034a438531d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653136"/>
            <a:ext cx="3312369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844824"/>
            <a:ext cx="820891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школьном этапе всероссийской олимпиады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 по предметам: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Шрейдер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Д., 8б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8а - Селиверстов А.,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А., 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Охапкин Н., 8а; Еремина П., 9б.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</a:t>
            </a:r>
            <a:r>
              <a:rPr lang="ru-RU" b="1" dirty="0" smtClean="0">
                <a:solidFill>
                  <a:srgbClr val="A51B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Гришина Д., 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Бибикова О., 7а; Селиверстов А., 8а; Быкова Е., 9б; Гришина Д., 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 ученица 10 класса участвовала в региональной олимпиаде по экологии, две школьницы 7,8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в малой областной олимпиаде, но, к сожалению, призовых мест не заняли.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0708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  <a:b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373563"/>
          </a:xfrm>
        </p:spPr>
        <p:txBody>
          <a:bodyPr>
            <a:normAutofit/>
          </a:bodyPr>
          <a:lstStyle/>
          <a:p>
            <a:endParaRPr lang="ru-RU" sz="1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Молев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А., 9а; Гришина Д., 10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Гонозова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А., 11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География: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Охапкин Н., 8а; Быкова Е., 9б; Еремина П., 9б;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Кулизина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А., 11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Экология: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7а – Ершова Д.; 11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Голованова Д.</a:t>
            </a:r>
          </a:p>
          <a:p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Биология: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Ершова Д., 7а;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Шрейдер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Д., 8б; Лапин И., 9а; Гришина Д., 10;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Гонозова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А., 11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4482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Призерами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школьном этапе всероссийской олимпиады стали по предметам:</a:t>
            </a:r>
          </a:p>
        </p:txBody>
      </p:sp>
      <p:pic>
        <p:nvPicPr>
          <p:cNvPr id="6" name="Picture 12" descr="https://avatars.mds.yandex.net/get-images-cbir/4738005/9cO33yh342vjFO9o918Ihg2167/oc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4869160"/>
            <a:ext cx="2520280" cy="16643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М\Desktop\informationsystem_items_catalog_image77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520280" cy="18902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48726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589240"/>
            <a:ext cx="7696200" cy="935361"/>
          </a:xfrm>
        </p:spPr>
        <p:txBody>
          <a:bodyPr>
            <a:normAutofit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55576" y="4725144"/>
            <a:ext cx="7696200" cy="523783"/>
          </a:xfrm>
        </p:spPr>
        <p:txBody>
          <a:bodyPr/>
          <a:lstStyle/>
          <a:p>
            <a:endParaRPr lang="ru-RU"/>
          </a:p>
        </p:txBody>
      </p:sp>
      <p:pic>
        <p:nvPicPr>
          <p:cNvPr id="7170" name="Picture 2" descr="https://ds04.infourok.ru/uploads/ex/000c/00112a93-d1f721c3/img28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41" y="692696"/>
            <a:ext cx="8602670" cy="53012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307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44824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МО входят учителя математики,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информатики, химии, биологии, географии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всего 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успешно прошли аттестацию  4 человека: двое аттестовались на высшую категорию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Т.Р.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Маркиданова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Т.А.)  и двое –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Лемина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Ю.А.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А.Н.)  на первую.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Всего на конец года все 7 человек имеют категории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высшую 3 человека: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Хомченко О.В.,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Маркиданова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первую  4 человека: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Лемина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Ю.А. 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А.Н.,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Мялкина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Грязнова Э.А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Прошли курсы повышения квалификации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Топчий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А.Н.,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Лемина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Ю.А.,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аркиданова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Т.А., Грязнова Э.А.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КАДРОВЫЙ Состав МО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97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29614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</a:t>
            </a: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ПЕРЕДОВОГО ПЕДАГОГИЧЕСКОГО ОПЫТА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принимали участие 57% учителей,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были проведены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открытые уроки:</a:t>
            </a:r>
          </a:p>
          <a:p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3089686"/>
              </p:ext>
            </p:extLst>
          </p:nvPr>
        </p:nvGraphicFramePr>
        <p:xfrm>
          <a:off x="395536" y="2564904"/>
          <a:ext cx="8229600" cy="2455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608">
                  <a:extLst>
                    <a:ext uri="{9D8B030D-6E8A-4147-A177-3AD203B41FA5}">
                      <a16:colId xmlns="" xmlns:a16="http://schemas.microsoft.com/office/drawing/2014/main" val="785900454"/>
                    </a:ext>
                  </a:extLst>
                </a:gridCol>
                <a:gridCol w="5842992">
                  <a:extLst>
                    <a:ext uri="{9D8B030D-6E8A-4147-A177-3AD203B41FA5}">
                      <a16:colId xmlns="" xmlns:a16="http://schemas.microsoft.com/office/drawing/2014/main" val="1463294302"/>
                    </a:ext>
                  </a:extLst>
                </a:gridCol>
              </a:tblGrid>
              <a:tr h="619205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Дзык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Т.Р.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«Подготовка к ОГЭ»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08" marR="58608" marT="0" marB="0"/>
                </a:tc>
                <a:extLst>
                  <a:ext uri="{0D108BD9-81ED-4DB2-BD59-A6C34878D82A}">
                    <a16:rowId xmlns="" xmlns:a16="http://schemas.microsoft.com/office/drawing/2014/main" val="3094993870"/>
                  </a:ext>
                </a:extLst>
              </a:tr>
              <a:tr h="604929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Хомченко О.В.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Физика. «Чернобыль – катастрофа века»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08" marR="58608" marT="0" marB="0"/>
                </a:tc>
                <a:extLst>
                  <a:ext uri="{0D108BD9-81ED-4DB2-BD59-A6C34878D82A}">
                    <a16:rowId xmlns="" xmlns:a16="http://schemas.microsoft.com/office/drawing/2014/main" val="1792741676"/>
                  </a:ext>
                </a:extLst>
              </a:tr>
              <a:tr h="1231431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Маркиданова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Т.А.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08" marR="58608" marT="0" marB="0" anchor="ctr"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«Класс однодольные. Семейство лилейные и злаки»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608" marR="58608" marT="0" marB="0"/>
                </a:tc>
                <a:extLst>
                  <a:ext uri="{0D108BD9-81ED-4DB2-BD59-A6C34878D82A}">
                    <a16:rowId xmlns="" xmlns:a16="http://schemas.microsoft.com/office/drawing/2014/main" val="2895714435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5229200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Лемина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Ю.А.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приняла участие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конкурсе методических разработок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разработкой по  математике,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теме «Треугольник 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его виды».</a:t>
            </a:r>
          </a:p>
        </p:txBody>
      </p:sp>
    </p:spTree>
    <p:extLst>
      <p:ext uri="{BB962C8B-B14F-4D97-AF65-F5344CB8AC3E}">
        <p14:creationId xmlns="" xmlns:p14="http://schemas.microsoft.com/office/powerpoint/2010/main" val="11287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Предметные недели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4248472" cy="43735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00808"/>
            <a:ext cx="41764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хорошем методическом и организационном уровне проведены две предметные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недели: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математике, информатике, физике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химии, биологии и географии.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прошло 4 открытых урока, 38 внеклассных занятий в разных формах: игры, викторины, урок-практикум.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Мероприятий проводились под руководством учителей: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Дзык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Т.Р. 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Хомченко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О.В. 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Леминой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Ю.А.,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Мялкиной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Е.Ю.,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Маркидановой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Т.А., Грязновой Э.А.,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Топчий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А.Н.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М\Desktop\ekologicheskiy_urok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12976"/>
            <a:ext cx="2592288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C:\Users\М\Desktop\ekologicheskiy_urok_3.jpg"/>
          <p:cNvPicPr/>
          <p:nvPr/>
        </p:nvPicPr>
        <p:blipFill>
          <a:blip r:embed="rId4" cstate="print"/>
          <a:srcRect t="762"/>
          <a:stretch>
            <a:fillRect/>
          </a:stretch>
        </p:blipFill>
        <p:spPr bwMode="auto">
          <a:xfrm>
            <a:off x="6372200" y="1628800"/>
            <a:ext cx="2448272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696200" cy="57606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2603672"/>
              </p:ext>
            </p:extLst>
          </p:nvPr>
        </p:nvGraphicFramePr>
        <p:xfrm>
          <a:off x="467544" y="1268760"/>
          <a:ext cx="8229600" cy="4831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183">
                  <a:extLst>
                    <a:ext uri="{9D8B030D-6E8A-4147-A177-3AD203B41FA5}">
                      <a16:colId xmlns="" xmlns:a16="http://schemas.microsoft.com/office/drawing/2014/main" val="2450772381"/>
                    </a:ext>
                  </a:extLst>
                </a:gridCol>
                <a:gridCol w="1112417">
                  <a:extLst>
                    <a:ext uri="{9D8B030D-6E8A-4147-A177-3AD203B41FA5}">
                      <a16:colId xmlns="" xmlns:a16="http://schemas.microsoft.com/office/drawing/2014/main" val="609075266"/>
                    </a:ext>
                  </a:extLst>
                </a:gridCol>
                <a:gridCol w="5915000">
                  <a:extLst>
                    <a:ext uri="{9D8B030D-6E8A-4147-A177-3AD203B41FA5}">
                      <a16:colId xmlns="" xmlns:a16="http://schemas.microsoft.com/office/drawing/2014/main" val="1851802304"/>
                    </a:ext>
                  </a:extLst>
                </a:gridCol>
              </a:tblGrid>
              <a:tr h="1059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Топчий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А.Н.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Надпред-метные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Гипкие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компетенции проектной деятельности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06.04 по 30.06.2020 (выдано 30.10.2020)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extLst>
                  <a:ext uri="{0D108BD9-81ED-4DB2-BD59-A6C34878D82A}">
                    <a16:rowId xmlns="" xmlns:a16="http://schemas.microsoft.com/office/drawing/2014/main" val="1457992380"/>
                  </a:ext>
                </a:extLst>
              </a:tr>
              <a:tr h="480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Топчий А.Н.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«Современные технологии развития высокотехнологичных предметных навыков обучающихся предметной области «Информатика»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extLst>
                  <a:ext uri="{0D108BD9-81ED-4DB2-BD59-A6C34878D82A}">
                    <a16:rowId xmlns="" xmlns:a16="http://schemas.microsoft.com/office/drawing/2014/main" val="3566111052"/>
                  </a:ext>
                </a:extLst>
              </a:tr>
              <a:tr h="480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Маркидано-ва Т.А.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ОВЗ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«Организация работы с обучающимися с ограниченными возможностями здоровья (ОВЗ) в соответствии с ФГОС с 23.09 по 14.10.2020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extLst>
                  <a:ext uri="{0D108BD9-81ED-4DB2-BD59-A6C34878D82A}">
                    <a16:rowId xmlns="" xmlns:a16="http://schemas.microsoft.com/office/drawing/2014/main" val="4289393799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Грязнова Э.А.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«Современные подходы к организации образовательного процесса по предмету «География» в условиях реализации ФГОС ОО».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образовательный портал «Завуч». 03.11.2020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extLst>
                  <a:ext uri="{0D108BD9-81ED-4DB2-BD59-A6C34878D82A}">
                    <a16:rowId xmlns="" xmlns:a16="http://schemas.microsoft.com/office/drawing/2014/main" val="181319235"/>
                  </a:ext>
                </a:extLst>
              </a:tr>
              <a:tr h="480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Мялкина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Е.Ю.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Надпред-метные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«Реализация образовательных программ в сетевой форме», в срок с 16.09.2020-30.11.2020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extLst>
                  <a:ext uri="{0D108BD9-81ED-4DB2-BD59-A6C34878D82A}">
                    <a16:rowId xmlns="" xmlns:a16="http://schemas.microsoft.com/office/drawing/2014/main" val="2381045978"/>
                  </a:ext>
                </a:extLst>
              </a:tr>
              <a:tr h="480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Лемина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Ю.А.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«Использование современных цифровых ресурсов при обучении математике» с 27.11 по 25.12.2020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176" marR="33176" marT="0" marB="0"/>
                </a:tc>
                <a:extLst>
                  <a:ext uri="{0D108BD9-81ED-4DB2-BD59-A6C34878D82A}">
                    <a16:rowId xmlns="" xmlns:a16="http://schemas.microsoft.com/office/drawing/2014/main" val="3888579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7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dirty="0"/>
              <a:t/>
            </a:r>
            <a:br>
              <a:rPr lang="ru-RU" dirty="0"/>
            </a:b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МО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соответствовала поставленным целям и задачам, её можно признать удовлетворительной.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(Более подробно см.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«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Анализ работы МО учителей естественно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математического цикла за 2020 – 2021 учебный год». Документ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Microsoft</a:t>
            </a:r>
            <a:endParaRPr lang="ru-RU" sz="1800" b="1" dirty="0" smtClean="0">
              <a:latin typeface="Times New Roman" pitchFamily="18" charset="0"/>
              <a:cs typeface="Times New Roman" pitchFamily="18" charset="0"/>
              <a:hlinkClick r:id="rId2" action="ppaction://hlinkfile"/>
            </a:endParaRPr>
          </a:p>
          <a:p>
            <a:pPr algn="just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Office Word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2" descr="http://sch6.38kir.ru/images/3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://sch6.38kir.ru/images/3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0" name="Picture 6" descr="http://sch20-biy.edu22.info/wp-content/images/offi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4944"/>
            <a:ext cx="5616624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278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666969">
            <a:off x="-14315" y="378265"/>
            <a:ext cx="4527546" cy="20755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1963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Состав  МО </a:t>
            </a:r>
          </a:p>
          <a:p>
            <a:pPr algn="ctr"/>
            <a:r>
              <a:rPr lang="ru-RU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естественно-математического цикла</a:t>
            </a:r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2052" name="Picture 4" descr="https://sun9-4.userapi.com/impg/6RcbDIYXrkIGdKnvGPOmnoaAaAUaycjNxzTpxw/fNVP_YYrcuw.jpg?size=1080x772&amp;quality=96&amp;sign=2d3cabf659b226a8fbd731375184b054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8640"/>
            <a:ext cx="2545032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.mycdn.me/i?r=AzEPZsRbOZEKgBhR0XGMT1RkmXI13mdKQ6ZswxV0lh2BS6aKTM5SRkZCeTgDn6uOyi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2304256" cy="25032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48264" y="332656"/>
            <a:ext cx="1800200" cy="180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             </a:t>
            </a:r>
            <a:r>
              <a:rPr lang="ru-RU" sz="1400" b="1" dirty="0">
                <a:solidFill>
                  <a:srgbClr val="002060"/>
                </a:solidFill>
              </a:rPr>
              <a:t>Хомченко О.В.-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учитель </a:t>
            </a:r>
            <a:r>
              <a:rPr lang="ru-RU" sz="1400" b="1" dirty="0">
                <a:solidFill>
                  <a:srgbClr val="002060"/>
                </a:solidFill>
              </a:rPr>
              <a:t>физики, химии и </a:t>
            </a:r>
            <a:r>
              <a:rPr lang="ru-RU" sz="1400" b="1" dirty="0" smtClean="0">
                <a:solidFill>
                  <a:srgbClr val="002060"/>
                </a:solidFill>
              </a:rPr>
              <a:t>астрономии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940153" y="3140968"/>
            <a:ext cx="1872208" cy="1008112"/>
          </a:xfrm>
        </p:spPr>
        <p:txBody>
          <a:bodyPr>
            <a:no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Топчий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А.Н.-учитель</a:t>
            </a:r>
            <a:r>
              <a:rPr lang="ru-RU" b="1" dirty="0" smtClean="0">
                <a:solidFill>
                  <a:srgbClr val="002060"/>
                </a:solidFill>
              </a:rPr>
              <a:t> математики и информатики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6" name="Picture 8" descr="https://i.mycdn.me/i?r=AyH4iRPQ2q0otWIFepML2LxR_RlZA4aJ2oTGqh6F4Jy7rQ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21088"/>
            <a:ext cx="2641143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43608" y="5157192"/>
            <a:ext cx="179889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" b="1" dirty="0" err="1" smtClean="0">
                <a:solidFill>
                  <a:srgbClr val="002060"/>
                </a:solidFill>
              </a:rPr>
              <a:t>Маркиданова</a:t>
            </a:r>
            <a:r>
              <a:rPr lang="ru-RU" sz="1300" b="1" dirty="0" smtClean="0">
                <a:solidFill>
                  <a:srgbClr val="002060"/>
                </a:solidFill>
              </a:rPr>
              <a:t> Т.А., </a:t>
            </a:r>
          </a:p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руководитель МО,</a:t>
            </a:r>
          </a:p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учитель биологии</a:t>
            </a:r>
          </a:p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 и химии</a:t>
            </a:r>
            <a:endParaRPr lang="ru-RU" sz="1300" dirty="0"/>
          </a:p>
        </p:txBody>
      </p:sp>
      <p:pic>
        <p:nvPicPr>
          <p:cNvPr id="2050" name="Picture 2" descr="https://sun9-27.userapi.com/impg/KCPG_dPdbX-I7qeKSES2vyi8J3VQQOoI7TWRPw/RX0QT0MyN20.jpg?size=607x1080&amp;quality=96&amp;sign=7e93a1154f76c57ff0384c7e4fd0b12e&amp;type=albu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76872"/>
            <a:ext cx="1872208" cy="2943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275856" y="5949280"/>
            <a:ext cx="2292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err="1" smtClean="0">
                <a:solidFill>
                  <a:srgbClr val="002060"/>
                </a:solidFill>
              </a:rPr>
              <a:t>Мялкина</a:t>
            </a:r>
            <a:r>
              <a:rPr lang="ru-RU" sz="1400" b="1" dirty="0" smtClean="0">
                <a:solidFill>
                  <a:srgbClr val="002060"/>
                </a:solidFill>
              </a:rPr>
              <a:t> Е.Ю</a:t>
            </a:r>
            <a:r>
              <a:rPr lang="ru-RU" sz="1400" b="1" dirty="0" smtClean="0">
                <a:solidFill>
                  <a:srgbClr val="002060"/>
                </a:solidFill>
              </a:rPr>
              <a:t>. -</a:t>
            </a:r>
            <a:r>
              <a:rPr lang="ru-RU" sz="1400" b="1" dirty="0" smtClean="0">
                <a:solidFill>
                  <a:srgbClr val="002060"/>
                </a:solidFill>
              </a:rPr>
              <a:t>учитель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информатики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40802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666969">
            <a:off x="-57192" y="181478"/>
            <a:ext cx="4527546" cy="20755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1963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10160">
                  <a:solidFill>
                    <a:schemeClr val="accent1"/>
                  </a:solidFill>
                  <a:prstDash val="solid"/>
                </a:ln>
              </a:rPr>
              <a:t>Состав  МО </a:t>
            </a:r>
          </a:p>
          <a:p>
            <a:pPr algn="ctr"/>
            <a:r>
              <a:rPr lang="ru-RU" sz="5400" b="1" dirty="0" smtClean="0">
                <a:ln w="10160">
                  <a:solidFill>
                    <a:schemeClr val="accent1"/>
                  </a:solidFill>
                  <a:prstDash val="solid"/>
                </a:ln>
              </a:rPr>
              <a:t>естественно-математического цикла</a:t>
            </a:r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419872" y="1412776"/>
            <a:ext cx="1800200" cy="180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             </a:t>
            </a:r>
            <a:r>
              <a:rPr lang="ru-RU" sz="1400" b="1" dirty="0" err="1" smtClean="0">
                <a:solidFill>
                  <a:srgbClr val="002060"/>
                </a:solidFill>
              </a:rPr>
              <a:t>Лемина</a:t>
            </a:r>
            <a:r>
              <a:rPr lang="ru-RU" sz="1400" b="1" dirty="0" smtClean="0">
                <a:solidFill>
                  <a:srgbClr val="002060"/>
                </a:solidFill>
              </a:rPr>
              <a:t> Ю.А. и </a:t>
            </a:r>
            <a:r>
              <a:rPr lang="ru-RU" sz="1400" b="1" dirty="0" err="1" smtClean="0">
                <a:solidFill>
                  <a:srgbClr val="002060"/>
                </a:solidFill>
              </a:rPr>
              <a:t>Хомченко</a:t>
            </a:r>
            <a:r>
              <a:rPr lang="ru-RU" sz="1400" b="1" dirty="0" smtClean="0">
                <a:solidFill>
                  <a:srgbClr val="002060"/>
                </a:solidFill>
              </a:rPr>
              <a:t> О.В.,</a:t>
            </a:r>
            <a:endParaRPr lang="ru-RU" sz="1400" b="1" dirty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учителя математики и физики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487816" y="4653136"/>
            <a:ext cx="1656184" cy="1368152"/>
          </a:xfrm>
        </p:spPr>
        <p:txBody>
          <a:bodyPr>
            <a:no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Топчий</a:t>
            </a:r>
            <a:r>
              <a:rPr lang="ru-RU" b="1" dirty="0" smtClean="0">
                <a:solidFill>
                  <a:srgbClr val="002060"/>
                </a:solidFill>
              </a:rPr>
              <a:t> А.Н</a:t>
            </a:r>
            <a:r>
              <a:rPr lang="ru-RU" b="1" dirty="0" smtClean="0">
                <a:solidFill>
                  <a:srgbClr val="002060"/>
                </a:solidFill>
              </a:rPr>
              <a:t>. и </a:t>
            </a:r>
            <a:r>
              <a:rPr lang="ru-RU" b="1" dirty="0" err="1" smtClean="0">
                <a:solidFill>
                  <a:srgbClr val="002060"/>
                </a:solidFill>
              </a:rPr>
              <a:t>Дзык</a:t>
            </a:r>
            <a:r>
              <a:rPr lang="ru-RU" b="1" dirty="0" smtClean="0">
                <a:solidFill>
                  <a:srgbClr val="002060"/>
                </a:solidFill>
              </a:rPr>
              <a:t> Т.Р. учителя </a:t>
            </a:r>
            <a:r>
              <a:rPr lang="ru-RU" b="1" dirty="0" smtClean="0">
                <a:solidFill>
                  <a:srgbClr val="002060"/>
                </a:solidFill>
              </a:rPr>
              <a:t>математики и информатики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7579" y="5157192"/>
            <a:ext cx="18309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Грязнова Э.А.</a:t>
            </a:r>
            <a:endParaRPr lang="ru-RU" sz="13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300" b="1" dirty="0" smtClean="0">
                <a:solidFill>
                  <a:srgbClr val="002060"/>
                </a:solidFill>
              </a:rPr>
              <a:t>учитель географии</a:t>
            </a:r>
            <a:endParaRPr lang="ru-RU" sz="1300" dirty="0"/>
          </a:p>
        </p:txBody>
      </p:sp>
      <p:pic>
        <p:nvPicPr>
          <p:cNvPr id="13" name="Рисунок 12" descr="C:\Users\М\Desktop\Фото учителей\IMG_219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908720"/>
            <a:ext cx="3672408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2" descr="C:\Users\Эльвира\Documents\image (40).jpg">
            <a:extLst>
              <a:ext uri="{FF2B5EF4-FFF2-40B4-BE49-F238E27FC236}">
                <a16:creationId xmlns:a16="http://schemas.microsoft.com/office/drawing/2014/main" xmlns="" id="{9B5D7576-FA40-4963-B03D-72CCAC409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46338" t="21629" r="43322" b="58850"/>
          <a:stretch>
            <a:fillRect/>
          </a:stretch>
        </p:blipFill>
        <p:spPr bwMode="auto">
          <a:xfrm>
            <a:off x="755576" y="1988840"/>
            <a:ext cx="2232248" cy="27903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Содержимое 9" descr="C:\Users\М\Desktop\Фото учителей\IMG_2198.JPG"/>
          <p:cNvPicPr>
            <a:picLocks/>
          </p:cNvPicPr>
          <p:nvPr/>
        </p:nvPicPr>
        <p:blipFill>
          <a:blip r:embed="rId5" cstate="print"/>
          <a:srcRect r="1640"/>
          <a:stretch>
            <a:fillRect/>
          </a:stretch>
        </p:blipFill>
        <p:spPr bwMode="auto">
          <a:xfrm>
            <a:off x="3347864" y="3284984"/>
            <a:ext cx="4032448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0802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60672" cy="1039427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Микроклимат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объединении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s-19-razd.edusite.ru/images/mo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21088"/>
            <a:ext cx="3095552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700808"/>
            <a:ext cx="839174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Коллектив достаточно опытный, подготовленный, творческий. Обстановка сотрудничества, взаимопомощи - в разрешении профессиональных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МО идет обмен опытом, поддержка,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взаимопосещение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уроков.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Психологический микроклимат – здоровый, атмосфера доброжелательная.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85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60672" cy="50034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59492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инновационных технологий в учебно-воспитательном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предметам естественно-математического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условие улучшения качества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11430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направлена на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всестороннее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профессионального мастерства каждого учителя, 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 повышение творческого потенциала педагогического коллектива МО в целом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1430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на совершенствование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учебно-воспитательного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процесса, достижение оптимального уровня образования, воспитания и развития конкретных школьников; на повышение качество знаний.</a:t>
            </a: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7828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/>
              <a:t>:</a:t>
            </a: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 smtClean="0"/>
              <a:t/>
            </a:r>
            <a:br>
              <a:rPr lang="ru-RU" sz="4800" b="1" i="1" dirty="0" smtClean="0"/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МО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96855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 Обеспечение роста профессиональной компетенции учителей естественно-математического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цикла.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оптимальных условий для выявления, развития и реализации потенциальных способностей, одаренных и высокомотивированных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Обобщение и распространение положительного педагогического опыта учителей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цикла.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Совершенствование работы учителей с разными категориями обучающихся на основе личностно-ориентированного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подхода.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Организация исследовательской и проектной деятельности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ИКТ на уроках для повышения их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эффективности.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Организация системной подготовки к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ВПР и ГИА.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Внедрение новых образовательных технологий в педагогическую деятельность учителя с целью повышения творческого потенциала обучающихся.</a:t>
            </a: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9.Продолжение работы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совершенствованию педагогического мастерства учителей. </a:t>
            </a:r>
          </a:p>
        </p:txBody>
      </p:sp>
    </p:spTree>
    <p:extLst>
      <p:ext uri="{BB962C8B-B14F-4D97-AF65-F5344CB8AC3E}">
        <p14:creationId xmlns="" xmlns:p14="http://schemas.microsoft.com/office/powerpoint/2010/main" val="1544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147248" cy="792088"/>
          </a:xfrm>
        </p:spPr>
        <p:txBody>
          <a:bodyPr>
            <a:normAutofit/>
          </a:bodyPr>
          <a:lstStyle/>
          <a:p>
            <a:r>
              <a:rPr lang="tt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  <a:r>
              <a:rPr lang="tt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965" y="1700808"/>
            <a:ext cx="7590427" cy="266429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tt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Создание образовательного пространства,обеспечивающего успешность учащихся путем применения современных технологий в рамках ФГОС.” </a:t>
            </a:r>
          </a:p>
          <a:p>
            <a:pPr marL="114300" indent="0" algn="just">
              <a:buNone/>
            </a:pPr>
            <a:r>
              <a:rPr lang="tt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Проблема над которой работали  учителя методического объединения  </a:t>
            </a:r>
            <a:r>
              <a:rPr lang="tt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“Современные информационные технологии обучения в работе учителя - залог успешного перехода на новые ФГОС”.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Documents and Settings\Владелец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933056"/>
            <a:ext cx="2880320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9953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fsd.videouroki.net/html/2020/04/01/v_5e846aa5e7cbd/99748086_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8352928" cy="6237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avatars.mds.yandex.net/get-images-cbir/1885990/pQTlOFB4iESue-y7LVXz4g2691/oc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774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886</TotalTime>
  <Words>1503</Words>
  <Application>Microsoft Office PowerPoint</Application>
  <PresentationFormat>Экран (4:3)</PresentationFormat>
  <Paragraphs>189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Аптека</vt:lpstr>
      <vt:lpstr>   </vt:lpstr>
      <vt:lpstr>КАДРОВЫЙ Состав МО</vt:lpstr>
      <vt:lpstr>Слайд 3</vt:lpstr>
      <vt:lpstr>Слайд 4</vt:lpstr>
      <vt:lpstr>     Микроклимат в объединении       </vt:lpstr>
      <vt:lpstr>Цель работы</vt:lpstr>
      <vt:lpstr>:  Задачи МО   </vt:lpstr>
      <vt:lpstr>Методическая тема</vt:lpstr>
      <vt:lpstr>Слайд 9</vt:lpstr>
      <vt:lpstr>Слайд 10</vt:lpstr>
      <vt:lpstr> Качество знаний обучающихся по предметам цикла </vt:lpstr>
      <vt:lpstr>Внеурочная деятельность </vt:lpstr>
      <vt:lpstr>Участия в НЕДЕЛЯХ, конкурсах, смотрах, олимпиадах и т.д.</vt:lpstr>
      <vt:lpstr>Внеклассная  работа   </vt:lpstr>
      <vt:lpstr>На конференции выступили  учащиеся под руководством  Топчий А.Н. – 3 ученика;  Маркидановой Т.А.-3 ученика:   Дзык Т.Р. -1 человек; Грязновой Э.А.- 5  человек     </vt:lpstr>
      <vt:lpstr>    конференция «К вершинам знаний»    </vt:lpstr>
      <vt:lpstr>Олимпиады </vt:lpstr>
      <vt:lpstr> Олимпиады </vt:lpstr>
      <vt:lpstr> </vt:lpstr>
      <vt:lpstr> ФЕСТИВАЛЬ ПЕРЕДОВОГО ПЕДАГОГИЧЕСКОГО ОПЫТА </vt:lpstr>
      <vt:lpstr>Предметные недели</vt:lpstr>
      <vt:lpstr>Курсы повышения квалификации</vt:lpstr>
      <vt:lpstr>вывод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</cp:lastModifiedBy>
  <cp:revision>114</cp:revision>
  <dcterms:created xsi:type="dcterms:W3CDTF">2021-06-14T22:29:00Z</dcterms:created>
  <dcterms:modified xsi:type="dcterms:W3CDTF">2021-06-22T08:40:38Z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915253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