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59" r:id="rId4"/>
    <p:sldId id="258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C7853-19D4-46B7-A9F8-19C1C1DDAEB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07974-66F8-4FCF-913C-54C854F7D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6275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148" y="4625629"/>
            <a:ext cx="4608484" cy="373498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7974-66F8-4FCF-913C-54C854F7D5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7974-66F8-4FCF-913C-54C854F7D5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4821" y="934086"/>
            <a:ext cx="4756819" cy="3362983"/>
          </a:xfrm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4821" y="934086"/>
            <a:ext cx="4756819" cy="3362983"/>
          </a:xfrm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4821" y="934086"/>
            <a:ext cx="4756819" cy="3362983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3B54-D141-4212-95D2-B9390795BD8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0589-6F18-4652-8AFD-9F7EE629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8215370" cy="5143535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sz="5400" dirty="0" smtClean="0"/>
              <a:t>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</a:t>
            </a:r>
          </a:p>
          <a:p>
            <a:pPr marL="0" algn="ctr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 современному уроку</a:t>
            </a:r>
          </a:p>
          <a:p>
            <a:pPr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Пелевина Т.З.,</a:t>
            </a:r>
          </a:p>
          <a:p>
            <a:pPr algn="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директора</a:t>
            </a:r>
          </a:p>
          <a:p>
            <a:pPr algn="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УВР</a:t>
            </a:r>
          </a:p>
          <a:p>
            <a:pPr algn="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2014 год</a:t>
            </a:r>
            <a:endParaRPr lang="de-DE" sz="2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6481" y="273629"/>
            <a:ext cx="7968960" cy="672551"/>
          </a:xfrm>
        </p:spPr>
        <p:txBody>
          <a:bodyPr/>
          <a:lstStyle/>
          <a:p>
            <a:pPr eaLnBrk="1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МОУ </a:t>
            </a:r>
            <a:r>
              <a:rPr lang="ru-RU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Ишненская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СОШ</a:t>
            </a:r>
          </a:p>
        </p:txBody>
      </p:sp>
      <p:pic>
        <p:nvPicPr>
          <p:cNvPr id="16386" name="Picture 2" descr="&amp;Kcy;&amp;acy;&amp;kcy; &amp;pcy;&amp;rcy;&amp;icy;&amp;ucy;&amp;chcy;&amp;icy;&amp;tcy;&amp;softcy; &amp;rcy;&amp;iecy;&amp;bcy;&amp;iocy;&amp;ncy;&amp;kcy;&amp;acy; &amp;vcy;&amp;ycy;&amp;pcy;&amp;ocy;&amp;lcy;&amp;ncy;&amp;yacy;&amp;tcy;&amp;softcy; &amp;dcy;&amp;ocy;&amp;mcy;&amp;acy;&amp;shcy;&amp;ncy;&amp;icy;&amp;iecy; &amp;zcy;&amp;acy;&amp;dcy;&amp;acy;&amp;ncy;&amp;icy;&amp;yacy; &amp;scy;&amp;acy;&amp;mcy;&amp;ocy;&amp;scy;&amp;tcy;&amp;ocy;&amp;yacy;&amp;tcy;&amp;iecy;&amp;lcy;&amp;soft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86124"/>
            <a:ext cx="3214710" cy="240848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Технологическая карта урока</a:t>
            </a:r>
            <a:endParaRPr lang="ru-RU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801" y="1484797"/>
            <a:ext cx="8226720" cy="4524955"/>
          </a:xfrm>
        </p:spPr>
        <p:txBody>
          <a:bodyPr>
            <a:normAutofit lnSpcReduction="10000"/>
          </a:bodyPr>
          <a:lstStyle/>
          <a:p>
            <a:pPr>
              <a:buFont typeface="Times New Roman" pitchFamily="18" charset="0"/>
              <a:buNone/>
            </a:pPr>
            <a:r>
              <a:rPr lang="ru-RU" dirty="0" smtClean="0"/>
              <a:t> 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Основная </a:t>
            </a:r>
            <a:r>
              <a:rPr lang="ru-RU" sz="2200" b="1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дидактическая структура урока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отображается в плане-конспекте урока и в его технологической карте.</a:t>
            </a:r>
          </a:p>
          <a:p>
            <a:pPr algn="just">
              <a:buFont typeface="Times New Roman" pitchFamily="18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урока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- это новый вид </a:t>
            </a:r>
            <a:r>
              <a:rPr lang="ru-RU" sz="2200" b="1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методической продукции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обеспечивающей эффективное и качественное преподавание учебных курсов в школе и возможность достижения планируемых результатов освоения основных образовательных программ в соответствии с ФГОС.</a:t>
            </a:r>
          </a:p>
          <a:p>
            <a:pPr algn="just">
              <a:buFont typeface="Times New Roman" pitchFamily="18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Обучение с использованием технологической карты позволяет организовать </a:t>
            </a:r>
            <a:r>
              <a:rPr lang="ru-RU" sz="2200" b="1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эффективный учебный процесс</a:t>
            </a:r>
            <a:r>
              <a:rPr lang="ru-RU" sz="22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обеспечить реализацию предметных,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личностных умений (универсальных учебных действий - далее - УУД) в соответствии с требованиями ФГОС, существенно сократить время на подготовку учителя к уроку.</a:t>
            </a:r>
          </a:p>
          <a:p>
            <a:pPr>
              <a:buFont typeface="Times New Roman" pitchFamily="18" charset="0"/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00" y="512694"/>
            <a:ext cx="8226720" cy="114348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Технологическая карта позволяет: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увидеть учебный материал целостно и  системно;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проектировать образовательный процесс по освоению темы с учетом цели освоения курса;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гибко использовать эффективные приемы и формы работы с обучающимися на уроке;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согласовывать действия учителя и учащихся;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организовывать самостоятельную деятельность школьников в процессе обучения,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осуществлять интегративный контроль результатов учебной деятельности.</a:t>
            </a:r>
          </a:p>
          <a:p>
            <a:pPr>
              <a:buFont typeface="Times New Roman" pitchFamily="18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Ocy;&amp;kcy;&amp;rcy;&amp;ucy;&amp;zhcy;&amp;acy;&amp;yucy;&amp;shchcy;&amp;icy;&amp;jcy; &amp;mcy;&amp;icy;&amp;rcy; 4 &amp;kcy;&amp;lcy;&amp;acy;&amp;scy;&amp;scy; &amp;pcy;&amp;rcy;&amp;ocy;&amp;gcy;&amp;rcy;&amp;acy;&amp;mcy;&amp;mcy;&amp;acy; - &amp;Tcy;&amp;ocy;&amp;lcy;&amp;softcy;&amp;kcy;&amp;ocy; &amp;ncy;&amp;ocy;&amp;vcy;&amp;ycy;&amp;iecy; &amp;ucy;&amp;chcy;&amp;iecy;&amp;bcy;&amp;ncy;&amp;icy;&amp;k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500174"/>
            <a:ext cx="5500726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ru-RU" b="1" i="1" dirty="0" smtClean="0">
                <a:solidFill>
                  <a:srgbClr val="32946A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32946A"/>
                </a:solidFill>
                <a:latin typeface="Monotype Corsiva" pitchFamily="66" charset="0"/>
                <a:cs typeface="Times New Roman" pitchFamily="18" charset="0"/>
              </a:rPr>
              <a:t>«Плохой учитель преподносит </a:t>
            </a:r>
            <a:r>
              <a:rPr lang="ru-RU" sz="2800" b="1" i="1" dirty="0" smtClean="0">
                <a:solidFill>
                  <a:srgbClr val="32946A"/>
                </a:solidFill>
                <a:latin typeface="Monotype Corsiva" pitchFamily="66" charset="0"/>
                <a:cs typeface="Times New Roman" pitchFamily="18" charset="0"/>
              </a:rPr>
              <a:t>истину,    </a:t>
            </a:r>
            <a:r>
              <a:rPr lang="ru-RU" sz="2800" b="1" i="1" dirty="0" smtClean="0">
                <a:solidFill>
                  <a:srgbClr val="32946A"/>
                </a:solidFill>
                <a:latin typeface="Monotype Corsiva" pitchFamily="66" charset="0"/>
                <a:cs typeface="Times New Roman" pitchFamily="18" charset="0"/>
              </a:rPr>
              <a:t>хороший учит её находить».</a:t>
            </a:r>
            <a:endParaRPr lang="ru-RU" sz="2800" b="1" dirty="0" smtClean="0">
              <a:solidFill>
                <a:srgbClr val="32946A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rgbClr val="32946A"/>
                </a:solidFill>
                <a:latin typeface="Monotype Corsiva" pitchFamily="66" charset="0"/>
                <a:cs typeface="Times New Roman" pitchFamily="18" charset="0"/>
              </a:rPr>
              <a:t>Адольф </a:t>
            </a:r>
            <a:r>
              <a:rPr lang="ru-RU" sz="2800" b="1" i="1" dirty="0" err="1" smtClean="0">
                <a:solidFill>
                  <a:srgbClr val="32946A"/>
                </a:solidFill>
                <a:latin typeface="Monotype Corsiva" pitchFamily="66" charset="0"/>
                <a:cs typeface="Times New Roman" pitchFamily="18" charset="0"/>
              </a:rPr>
              <a:t>Дистервег</a:t>
            </a:r>
            <a:endParaRPr lang="ru-RU" sz="2800" b="1" dirty="0" smtClean="0">
              <a:solidFill>
                <a:srgbClr val="32946A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«Если мы будем учить сегодня так, как мы учили вчера, мы украдем у детей завтра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».      Джон </a:t>
            </a:r>
            <a:r>
              <a:rPr lang="ru-RU" sz="2800" b="1" i="1" dirty="0" err="1" smtClean="0">
                <a:solidFill>
                  <a:srgbClr val="0070C0"/>
                </a:solidFill>
                <a:latin typeface="Monotype Corsiva" pitchFamily="66" charset="0"/>
              </a:rPr>
              <a:t>Дьюи</a:t>
            </a:r>
            <a:endParaRPr lang="ru-RU" sz="2800" dirty="0" smtClean="0"/>
          </a:p>
          <a:p>
            <a:pPr algn="just">
              <a:buFont typeface="Times New Roman" pitchFamily="18" charset="0"/>
              <a:buNone/>
            </a:pPr>
            <a:endParaRPr lang="ru-RU" sz="2800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учителя в условиях ФГОС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количество уроков (из-за выполнения лукавого Указа Президента по зарплате);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классное руководство;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электронные журналы, создание рабочих программ;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потока отчетов, справок и других бумаг в связи с освоением ФГОС;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количества инструктивных писем, требующих обязательного отчета;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одном классе могут обучаться дети с разными образовательными потребностями (в т. ч.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вида).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катастрофическая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нехватка времени для нормальной работы,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жизни, быстрое профессиональное выгорание.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Этингер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немецкий богослов: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71612"/>
            <a:ext cx="361473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«Господи, дай мне спокойствие принять то, что я не могу изменить.  Дай мне мужество изменить то, что я могу изменить. И дай мне мудрость отличить одно от другого».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&amp;Ucy;&amp;rcy;&amp;ocy;&amp;kcy;&amp;icy; &amp;dcy;&amp;rcy;&amp;ucy;&amp;zhcy;&amp;bcy;&amp;ycy; &amp;ncy;&amp;acy;&amp;rcy;&amp;ocy;&amp;dcy;&amp;ocy;&amp;vcy; &amp;pcy;&amp;ocy;&amp;yacy;&amp;vcy;&amp;icy;&amp;lcy;&amp;icy;&amp;scy;&amp;softcy; &amp;vcy; &amp;kcy;&amp;rcy;&amp;acy;&amp;scy;&amp;ncy;&amp;ocy;&amp;yacy;&amp;rcy;&amp;scy;&amp;kcy;&amp;icy;&amp;khcy; &amp;shcy;&amp;kcy;&amp;ocy;&amp;lcy;&amp;acy;&amp;kh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85765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обучать в новых условиях?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524955"/>
          </a:xfrm>
        </p:spPr>
        <p:txBody>
          <a:bodyPr/>
          <a:lstStyle/>
          <a:p>
            <a:pPr algn="just">
              <a:buFont typeface="Times New Roman" pitchFamily="18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Современные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значительно отличаются от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своих предшественников.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первую очередь изменилась  социальная ситуация развития детей нынешнего века:</a:t>
            </a:r>
          </a:p>
          <a:p>
            <a:pPr indent="11113" algn="just">
              <a:buFont typeface="Wingdings" pitchFamily="2" charset="2"/>
              <a:buChar char="ü"/>
              <a:tabLst>
                <a:tab pos="900113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резко возросла информированность детей;</a:t>
            </a:r>
          </a:p>
          <a:p>
            <a:pPr indent="11113" algn="just">
              <a:buFont typeface="Wingdings" pitchFamily="2" charset="2"/>
              <a:buChar char="ü"/>
              <a:tabLst>
                <a:tab pos="900113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современные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школьники мало читают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11113" algn="just">
              <a:buFont typeface="Wingdings" pitchFamily="2" charset="2"/>
              <a:buChar char="ü"/>
              <a:tabLst>
                <a:tab pos="900113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произвольности поведения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11113" algn="just">
              <a:buNone/>
              <a:tabLst>
                <a:tab pos="9001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мотивационной сферы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разных типов мышления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1113" algn="just">
              <a:buFont typeface="Wingdings" pitchFamily="2" charset="2"/>
              <a:buChar char="ü"/>
              <a:tabLst>
                <a:tab pos="90011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быстро устают, т.к. много времени проводят за компьютерами;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11113" algn="just">
              <a:buFont typeface="Wingdings" pitchFamily="2" charset="2"/>
              <a:buChar char="ü"/>
              <a:tabLst>
                <a:tab pos="900113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ограниченность общения со сверстниками.</a:t>
            </a:r>
          </a:p>
          <a:p>
            <a:pPr algn="just">
              <a:buFont typeface="Times New Roman" pitchFamily="18" charset="0"/>
              <a:buNone/>
            </a:pPr>
            <a:endParaRPr lang="ru-RU" dirty="0" smtClean="0"/>
          </a:p>
        </p:txBody>
      </p:sp>
      <p:pic>
        <p:nvPicPr>
          <p:cNvPr id="4" name="Рисунок 3" descr="&amp;CHcy;&amp;tcy;&amp;ocy; &amp;dcy;&amp;iecy;&amp;lcy;&amp;acy;&amp;tcy;&amp;softcy;, &amp;iecy;&amp;scy;&amp;lcy;&amp;icy; &amp;rcy;&amp;iecy;&amp;bcy;&amp;iecy;&amp;ncy;&amp;ocy;&amp;kcy; &amp;pcy;&amp;lcy;&amp;ocy;&amp;khcy;&amp;ocy; &amp;ucy;&amp;chcy;&amp;icy;&amp;tcy;&amp;scy;&amp;y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572008"/>
            <a:ext cx="2468630" cy="185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Gcy;&amp;icy;&amp;lcy;&amp;yacy;&amp;zcy;&amp;ocy;&amp;vcy;&amp;acy; &amp;Ocy;&amp;lcy;&amp;iecy;&amp;scy;&amp;yacy; &amp;Scy;&amp;iecy;&amp;rcy;&amp;gcy;&amp;iecy;&amp;iecy;&amp;vcy;&amp;ncy;&amp;acy; &amp;Ocy;&amp;bcy;&amp;ocy;&amp;rcy;&amp;ucy;&amp;dcy;&amp;ocy;&amp;vcy;&amp;acy;&amp;ncy;&amp;icy;&amp;iecy;: &amp;pcy;&amp;rcy;&amp;ocy;&amp;iecy;&amp;kcy;&amp;tcy;&amp;ocy;&amp;rcy; &amp;icy; &amp;ecy;&amp;kcy;&amp;rcy;&amp;acy;&amp;ncy; (&amp;icy;&amp;lcy;&amp;icy;…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252427">
            <a:off x="547937" y="4583145"/>
            <a:ext cx="2377440" cy="19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Pcy;&amp;rcy;&amp;iecy;&amp;zcy;&amp;iecy;&amp;ncy;&amp;tcy;&amp;acy;&amp;tscy;&amp;icy;&amp;yacy; &amp;icy;&amp;zcy;&amp;ocy; 6 &amp;kcy;&amp;lcy;&amp;acy;&amp;scy;&amp;scy; &amp;rcy;&amp;icy;&amp;scy;&amp;ucy;&amp;ncy;&amp;ocy;&amp;kcy; &amp;ocy;&amp;scy;&amp;ncy;&amp;ocy;&amp;vcy;&amp;acy; &amp;icy;&amp;zcy;&amp;ocy;&amp;bcy;&amp;rcy;&amp;acy;&amp;zcy;&amp;icy;&amp;tcy;&amp;iecy;&amp;lcy;&amp;softcy;&amp;ncy;&amp;ocy;&amp;gcy;&amp;ocy; &amp;tcy;&amp;vcy;&amp;ocy;&amp;rcy;…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5920">
            <a:off x="6288050" y="4757880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29684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обучать в новых условиях?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3857652" cy="50006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учитель решает очень сложные задачи переосмысления своего педагогического опыта, ищет ответ на вопрос: 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обучать в новых условиях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актуальным в образовательном процессе становится использование в обучении приемов и методов, которые формируют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умения 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&amp;Ecy;&amp;lcy;&amp;iecy;&amp;kcy;&amp;tcy;&amp;rcy;&amp;ocy;&amp;ncy;&amp;ncy;&amp;ycy;&amp;iecy; &amp;icy;&amp;ncy;&amp;tcy;&amp;iecy;&amp;rcy;&amp;acy;&amp;kcy;&amp;tcy;&amp;icy;&amp;vcy;&amp;ncy;&amp;ycy;&amp;iecy; &amp;dcy;&amp;ocy;&amp;scy;&amp;kcy;&amp;icy; Panaboard &amp;dcy;&amp;lcy;&amp;yacy; &amp;ocy;&amp;bcy;&amp;rcy;&amp;acy;&amp;zcy;&amp;ocy;&amp;vcy;&amp;acy;&amp;n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829561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57214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необходимую информацию, выдвигать гипотезы, делать выводы  и умозаключения.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5214950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добывать знания,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обучать в новых условиях?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4857784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Times New Roman" pitchFamily="18" charset="0"/>
              <a:buNone/>
              <a:tabLst>
                <a:tab pos="287655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Это значит, что у современного ученика должны быть  сформированы </a:t>
            </a:r>
            <a:r>
              <a:rPr lang="ru-RU" sz="2400" b="1" i="1" dirty="0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  действия,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обеспечивающие способность к организации самостоятельной учебной деятельности.</a:t>
            </a:r>
          </a:p>
          <a:p>
            <a:pPr algn="just">
              <a:buFont typeface="Times New Roman" pitchFamily="18" charset="0"/>
              <a:buNone/>
              <a:tabLst>
                <a:tab pos="287655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None/>
              <a:tabLst>
                <a:tab pos="2876550" algn="l"/>
              </a:tabLs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Школа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становится не столько источником информации, сколько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 учиться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учитель - не проводник знаний, а личность, обучающая способом творческой деятельности, направленной на самостоятельное приобретение и усвоение новых знаний.</a:t>
            </a:r>
            <a:endParaRPr lang="ru-RU" sz="2400" dirty="0"/>
          </a:p>
        </p:txBody>
      </p:sp>
      <p:pic>
        <p:nvPicPr>
          <p:cNvPr id="4" name="Рисунок 3" descr="&amp;Mcy;&amp;Bcy;&amp;Ocy;&amp;Ucy; &quot;&amp;Kcy;&amp;lcy;&amp;yucy;&amp;chcy;&amp;iecy;&amp;vcy;&amp;scy;&amp;kcy;&amp;acy;&amp;yacy; &amp;Scy;&amp;Ocy;&amp;SHcy;&quot; - &amp;Ocy;&amp;bcy;&amp;rcy;&amp;acy;&amp;zcy;&amp;ocy;&amp;vcy;&amp;acy;&amp;tcy;&amp;iecy;&amp;lcy;&amp;softcy;&amp;ncy;&amp;acy;&amp;yacy; &amp;pcy;&amp;ocy;&amp;lcy;&amp;icy;&amp;tcy;&amp;icy;&amp;kcy;&amp;acy; &amp;shcy;&amp;kcy;&amp;ocy;&amp;lcy;&amp;y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214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00" y="0"/>
            <a:ext cx="8226720" cy="114348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урока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9600" y="1290376"/>
          <a:ext cx="8262720" cy="4849279"/>
        </p:xfrm>
        <a:graphic>
          <a:graphicData uri="http://schemas.openxmlformats.org/drawingml/2006/table">
            <a:tbl>
              <a:tblPr/>
              <a:tblGrid>
                <a:gridCol w="2754720"/>
                <a:gridCol w="2753280"/>
                <a:gridCol w="2754720"/>
              </a:tblGrid>
              <a:tr h="966342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Требования к уроку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Традиционный урок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Урок современного типа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6342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Объявление темы урока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 сообщает учащимся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Формулируют сами учащиеся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271942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Сообщение целей и задач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 формулирует и сообщает учащимся, чему должны научиться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Формулируют сами учащиеся, определив границы знания и незнания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644653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Планирование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 сообщает учащимся, какую работу они должны выполнить, чтобы достичь цели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Планирование учащимися способов достижения намеченной цели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00" y="0"/>
            <a:ext cx="8226720" cy="114348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урока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9600" y="1095956"/>
          <a:ext cx="8262720" cy="5472863"/>
        </p:xfrm>
        <a:graphic>
          <a:graphicData uri="http://schemas.openxmlformats.org/drawingml/2006/table">
            <a:tbl>
              <a:tblPr/>
              <a:tblGrid>
                <a:gridCol w="2754720"/>
                <a:gridCol w="2753280"/>
                <a:gridCol w="2754720"/>
              </a:tblGrid>
              <a:tr h="966342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Требования к уроку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Традиционный урок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Урок современного типа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7121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Практическая деятельность учащихся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144747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Осуществление контроля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 осуществляет контроль за выполнением учащимися практической работы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Учащиеся осуществляют контроль (применяются формы самоконтроля, взаимоконтроля)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644653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Осуществление коррекции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Учащиеся формулируют затруднения и осуществляют коррекцию самостоятельно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00" y="0"/>
            <a:ext cx="8226720" cy="114348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урока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9600" y="1095956"/>
          <a:ext cx="8262720" cy="5425511"/>
        </p:xfrm>
        <a:graphic>
          <a:graphicData uri="http://schemas.openxmlformats.org/drawingml/2006/table">
            <a:tbl>
              <a:tblPr/>
              <a:tblGrid>
                <a:gridCol w="2754720"/>
                <a:gridCol w="2753280"/>
                <a:gridCol w="2754720"/>
              </a:tblGrid>
              <a:tr h="966342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Требования к уроку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Традиционный урок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Урок современного типа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7121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Оценивание учащихся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 осуществляет оценивание учащихся за работу на уроке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Учащиеся дают оценку деятельности по её результатам (самооценивание, оценивание результатов деятельности товарищей)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097395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Итог урока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 выясняет у учащихся, что они запомнили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Проводится рефлексия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644653"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Домашнее задание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 объявляет и комментирует (чаще – задание одно для всех)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40" marR="66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491</Words>
  <Application>Microsoft Office PowerPoint</Application>
  <PresentationFormat>Экран (4:3)</PresentationFormat>
  <Paragraphs>94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МОУ Ишненская СОШ</vt:lpstr>
      <vt:lpstr>Работа учителя в условиях ФГОС</vt:lpstr>
      <vt:lpstr>К. Этингер, немецкий богослов:</vt:lpstr>
      <vt:lpstr>Как обучать в новых условиях?</vt:lpstr>
      <vt:lpstr>Как обучать в новых условиях?</vt:lpstr>
      <vt:lpstr>Как обучать в новых условиях?</vt:lpstr>
      <vt:lpstr>Структура урока</vt:lpstr>
      <vt:lpstr>Структура урока</vt:lpstr>
      <vt:lpstr>Структура урока</vt:lpstr>
      <vt:lpstr>Технологическая карта урока</vt:lpstr>
      <vt:lpstr>Технологическая карта позволяет: </vt:lpstr>
      <vt:lpstr>Слайд 12</vt:lpstr>
    </vt:vector>
  </TitlesOfParts>
  <Company>Ишненская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Ишненская СОШ</dc:title>
  <dc:creator>пк-2</dc:creator>
  <cp:lastModifiedBy>пк-2</cp:lastModifiedBy>
  <cp:revision>31</cp:revision>
  <dcterms:created xsi:type="dcterms:W3CDTF">2014-12-04T06:36:15Z</dcterms:created>
  <dcterms:modified xsi:type="dcterms:W3CDTF">2014-12-04T08:30:53Z</dcterms:modified>
</cp:coreProperties>
</file>