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8" r:id="rId9"/>
    <p:sldId id="261" r:id="rId10"/>
    <p:sldId id="262" r:id="rId11"/>
    <p:sldId id="267" r:id="rId12"/>
    <p:sldId id="263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69" d="100"/>
          <a:sy n="69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2859B-E045-4161-A006-43C728029F09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F8DF3-3A03-49F1-9558-62A73C1C7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8DF3-3A03-49F1-9558-62A73C1C754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8DF3-3A03-49F1-9558-62A73C1C754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8DF3-3A03-49F1-9558-62A73C1C754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8DF3-3A03-49F1-9558-62A73C1C754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8DF3-3A03-49F1-9558-62A73C1C754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A618-FF5D-4119-AE16-B6C910919C9B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6A7C-D2DA-409E-9394-29F9C47AD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A618-FF5D-4119-AE16-B6C910919C9B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6A7C-D2DA-409E-9394-29F9C47AD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A618-FF5D-4119-AE16-B6C910919C9B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6A7C-D2DA-409E-9394-29F9C47AD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A618-FF5D-4119-AE16-B6C910919C9B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6A7C-D2DA-409E-9394-29F9C47AD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A618-FF5D-4119-AE16-B6C910919C9B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6A7C-D2DA-409E-9394-29F9C47AD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A618-FF5D-4119-AE16-B6C910919C9B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6A7C-D2DA-409E-9394-29F9C47AD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A618-FF5D-4119-AE16-B6C910919C9B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6A7C-D2DA-409E-9394-29F9C47AD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A618-FF5D-4119-AE16-B6C910919C9B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6A7C-D2DA-409E-9394-29F9C47AD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A618-FF5D-4119-AE16-B6C910919C9B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6A7C-D2DA-409E-9394-29F9C47AD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A618-FF5D-4119-AE16-B6C910919C9B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6A7C-D2DA-409E-9394-29F9C47AD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A618-FF5D-4119-AE16-B6C910919C9B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6A7C-D2DA-409E-9394-29F9C47AD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5A618-FF5D-4119-AE16-B6C910919C9B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76A7C-D2DA-409E-9394-29F9C47AD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Ишненская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СОШ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3573016"/>
            <a:ext cx="3456384" cy="175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Выступление</a:t>
            </a: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заседании МО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зам. директора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Пелевиной Т.З.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412776"/>
            <a:ext cx="64967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Одарённый ребенок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6093296"/>
            <a:ext cx="1028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2017 год</a:t>
            </a:r>
            <a:endParaRPr lang="ru-RU" dirty="0"/>
          </a:p>
        </p:txBody>
      </p:sp>
      <p:pic>
        <p:nvPicPr>
          <p:cNvPr id="1026" name="Picture 2" descr="C:\Users\Школа\Desktop\12653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564904"/>
            <a:ext cx="4975661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Три основные проблемы в организации работы с одарёнными детьми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2636912"/>
            <a:ext cx="8352928" cy="3977283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отсутствие у педагогов знаний об особенностях проявления детской одарённости, видовом её разнообразии;</a:t>
            </a:r>
          </a:p>
          <a:p>
            <a:pPr marL="0"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функционально - целевая направленность школы в плане развития интеллекта учащихся;</a:t>
            </a:r>
          </a:p>
          <a:p>
            <a:pPr marL="0"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ориентация школы на "уравнивание" под "среднего" без прогноза на индивидуальное развитие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Оценка поведения способных детей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Использование различных вариантов наблюдения за ребёнком.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Ведение и создания банка данных талантливых учащихся.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Проведение диагностических тренингов.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Включение в обучение уроков по специальным программам.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Подключение ребёнка к индивидуальным играм и занятиям.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Осуществление различных интеллектуальных игр, олимпиад, конкурсов, соревнований, матчей и фестивалей.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Организация профильных лагерей, а также направление ребят на участие в научных, экологических, краеведческих экспедициях. 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Проведение экспертной оценки поведения ребёнка родителями и учителями.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Оценивание деятельности ребёнка профессионалами.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Школа\Downloads\202502614337534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564764"/>
            <a:ext cx="4102766" cy="27365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технологии работы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одаренными детьми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</a:t>
            </a:r>
            <a:endParaRPr 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39552" y="2492896"/>
            <a:ext cx="4040188" cy="3951288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урочная</a:t>
            </a:r>
          </a:p>
          <a:p>
            <a:pPr marL="0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внеурочная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772816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endParaRPr 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6016" y="2492896"/>
            <a:ext cx="4041775" cy="3951288"/>
          </a:xfrm>
        </p:spPr>
        <p:txBody>
          <a:bodyPr/>
          <a:lstStyle/>
          <a:p>
            <a:pPr marL="0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продуктивного обучения</a:t>
            </a:r>
          </a:p>
          <a:p>
            <a:pPr marL="0">
              <a:spcBef>
                <a:spcPts val="0"/>
              </a:spcBef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компетентностного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подхода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исследовательские,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частично-поисковые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проблемные, проектные)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5373216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Главная задача учителя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помочь одаренному ребенку вовремя проявить и развить свой талант.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организовать развитие одарённых детей?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23528" y="3140968"/>
            <a:ext cx="8640960" cy="3528392"/>
          </a:xfrm>
        </p:spPr>
        <p:txBody>
          <a:bodyPr>
            <a:noAutofit/>
          </a:bodyPr>
          <a:lstStyle/>
          <a:p>
            <a:pPr marL="0" algn="just">
              <a:spcBef>
                <a:spcPts val="0"/>
              </a:spcBef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Индивидуальная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оценка учителем творческих возможностей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способностей.</a:t>
            </a:r>
          </a:p>
          <a:p>
            <a:pPr marL="0" algn="just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Анализ успешности и результативности ученика.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Выявление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предпочтений, интересов и особенностей ребёнка.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Поддержка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талантливых ребят в их самореализации.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Корректирование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программ и планов по работе с одарёнными детьми.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Включение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сложных заданий и контроль за участием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конкурсах различного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уровня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Групповые занятия с одарёнными детьми, факультативы, предметные кружки.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Привлечение ребят к участию в конкурсах и олимпиадах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algn="just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Поощрение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дипломами, грамотами и призами. </a:t>
            </a:r>
          </a:p>
        </p:txBody>
      </p:sp>
      <p:pic>
        <p:nvPicPr>
          <p:cNvPr id="8" name="Picture 2" descr="C:\Users\Школа\Downloads\dety2012odaren-140675_630x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628800"/>
            <a:ext cx="4896547" cy="163218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Одаренные дети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8352928" cy="168905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Одарённые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дети,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показывающие высокие умственные задатки с раннего возраста и выделяющиеся среди ровесников недюжинным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интеллектом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Школа\Desktop\1251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564904"/>
            <a:ext cx="5492919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Плюсы и минусы одарённости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3888432" cy="532859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Плюсы: </a:t>
            </a:r>
            <a:endParaRPr lang="ru-RU" sz="4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отличные вербальные навыки,</a:t>
            </a:r>
          </a:p>
          <a:p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эмоциональная стабильность,</a:t>
            </a:r>
          </a:p>
          <a:p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хорошая память,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раннее умственное развитие,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способность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к творчеству,</a:t>
            </a:r>
          </a:p>
          <a:p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многообразие интересов,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индивидуальность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и абстрактное мышление ребёнка;</a:t>
            </a:r>
          </a:p>
          <a:p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любознательность и стремление показать себя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настойчивость, воля и стремление к высоким достижениям;</a:t>
            </a:r>
          </a:p>
          <a:p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увлечение своим делом, </a:t>
            </a:r>
          </a:p>
          <a:p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общительность и умение быстро установить контакт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 детьми и взрослыми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4625752"/>
            <a:ext cx="4680520" cy="2232248"/>
          </a:xfrm>
        </p:spPr>
        <p:txBody>
          <a:bodyPr>
            <a:normAutofit fontScale="55000" lnSpcReduction="20000"/>
          </a:bodyPr>
          <a:lstStyle/>
          <a:p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уверенность и спокойствие в любой ситуации,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большой багаж знаний;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демонстрация независимости</a:t>
            </a:r>
            <a:endParaRPr lang="ru-RU" sz="3300" dirty="0"/>
          </a:p>
        </p:txBody>
      </p:sp>
      <p:pic>
        <p:nvPicPr>
          <p:cNvPr id="3074" name="Picture 2" descr="C:\Users\Школа\Desktop\1251155.jpg"/>
          <p:cNvPicPr>
            <a:picLocks noChangeAspect="1" noChangeArrowheads="1"/>
          </p:cNvPicPr>
          <p:nvPr/>
        </p:nvPicPr>
        <p:blipFill>
          <a:blip r:embed="rId2" cstate="print"/>
          <a:srcRect r="10308"/>
          <a:stretch>
            <a:fillRect/>
          </a:stretch>
        </p:blipFill>
        <p:spPr bwMode="auto">
          <a:xfrm>
            <a:off x="4317536" y="1484784"/>
            <a:ext cx="4258659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Плюсы и минусы одарённости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340768"/>
            <a:ext cx="3384376" cy="4824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Минусы: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диктаторские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наклонности,</a:t>
            </a:r>
          </a:p>
          <a:p>
            <a:pPr marL="0"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завышенные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требования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себе и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окружающим,</a:t>
            </a:r>
          </a:p>
          <a:p>
            <a:pPr marL="0"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колебания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интересов,</a:t>
            </a:r>
          </a:p>
          <a:p>
            <a:pPr marL="0"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различная скорость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письма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мышления,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слабая физическая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подготовка;</a:t>
            </a:r>
          </a:p>
          <a:p>
            <a:pPr marL="0"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одиночество в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работе,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19872" y="5013176"/>
            <a:ext cx="5184576" cy="1545035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именно талантливый ребёнок доставляет педагогам затруднения в обучении детского коллектива</a:t>
            </a:r>
          </a:p>
          <a:p>
            <a:endParaRPr lang="ru-RU" dirty="0"/>
          </a:p>
        </p:txBody>
      </p:sp>
      <p:pic>
        <p:nvPicPr>
          <p:cNvPr id="4098" name="Picture 2" descr="C:\Users\Школа\Desktop\12594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8207" y="1340768"/>
            <a:ext cx="5221721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одаренности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4176464" cy="5328592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4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Интеллектуальная </a:t>
            </a:r>
          </a:p>
          <a:p>
            <a:pPr algn="just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    Повышенная любознательность и сообразительность.</a:t>
            </a:r>
          </a:p>
          <a:p>
            <a:pPr algn="just"/>
            <a:r>
              <a:rPr lang="ru-RU" sz="4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Творческая</a:t>
            </a:r>
          </a:p>
          <a:p>
            <a:pPr algn="just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    Оригинальность мышления, генерирование идей и решений.</a:t>
            </a:r>
          </a:p>
          <a:p>
            <a:pPr algn="just"/>
            <a:r>
              <a:rPr lang="ru-RU" sz="4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Академическая</a:t>
            </a:r>
          </a:p>
          <a:p>
            <a:pPr algn="just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     Успешное изучение отдельных предметов, избирательность интересов.</a:t>
            </a:r>
          </a:p>
          <a:p>
            <a:pPr algn="just"/>
            <a:r>
              <a:rPr lang="ru-RU" sz="4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Художественно-эстетическая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Талант в музыке, литературе и творчестве.</a:t>
            </a:r>
          </a:p>
          <a:p>
            <a:pPr algn="just"/>
            <a:r>
              <a:rPr lang="ru-RU" sz="4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Социальная</a:t>
            </a:r>
          </a:p>
          <a:p>
            <a:pPr algn="just"/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Лёгкость в установлении контактов и общительность.</a:t>
            </a:r>
          </a:p>
          <a:p>
            <a:pPr algn="just"/>
            <a:r>
              <a:rPr lang="ru-RU" sz="4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Спортивная</a:t>
            </a:r>
          </a:p>
          <a:p>
            <a:endParaRPr lang="ru-RU" dirty="0"/>
          </a:p>
        </p:txBody>
      </p:sp>
      <p:pic>
        <p:nvPicPr>
          <p:cNvPr id="8195" name="Picture 3" descr="C:\Users\Школа\Downloads\img_img_mg_6911_1408433004_300_236_300_236_143211584993.jpg"/>
          <p:cNvPicPr>
            <a:picLocks noChangeAspect="1" noChangeArrowheads="1"/>
          </p:cNvPicPr>
          <p:nvPr/>
        </p:nvPicPr>
        <p:blipFill>
          <a:blip r:embed="rId2" cstate="print"/>
          <a:srcRect l="9136" r="26447"/>
          <a:stretch>
            <a:fillRect/>
          </a:stretch>
        </p:blipFill>
        <p:spPr bwMode="auto">
          <a:xfrm>
            <a:off x="6588224" y="2852936"/>
            <a:ext cx="2296127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196" name="Picture 4" descr="C:\Users\Школа\Downloads\kak-otpravit-rebenka-v-tsentr-dlya-odarennyh-detey-42289-large.jpg"/>
          <p:cNvPicPr>
            <a:picLocks noChangeAspect="1" noChangeArrowheads="1"/>
          </p:cNvPicPr>
          <p:nvPr/>
        </p:nvPicPr>
        <p:blipFill>
          <a:blip r:embed="rId3" cstate="print"/>
          <a:srcRect r="27213"/>
          <a:stretch>
            <a:fillRect/>
          </a:stretch>
        </p:blipFill>
        <p:spPr bwMode="auto">
          <a:xfrm>
            <a:off x="4788024" y="1268760"/>
            <a:ext cx="2149176" cy="22322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197" name="Picture 5" descr="C:\Users\Школа\Downloads\2514916b16cb3e247a02b2429168084a.jpeg"/>
          <p:cNvPicPr>
            <a:picLocks noChangeAspect="1" noChangeArrowheads="1"/>
          </p:cNvPicPr>
          <p:nvPr/>
        </p:nvPicPr>
        <p:blipFill>
          <a:blip r:embed="rId4" cstate="print"/>
          <a:srcRect l="8216" r="26840"/>
          <a:stretch>
            <a:fillRect/>
          </a:stretch>
        </p:blipFill>
        <p:spPr bwMode="auto">
          <a:xfrm>
            <a:off x="4716016" y="3861048"/>
            <a:ext cx="2165656" cy="21602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Типичные проблемы одарённых детей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Сложность найти близких по духу людей.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Попытки подстраиваться под сверстников и стараться казаться похожими на них. Вынужденное участие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мероприятиях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которые кажутся скучными и неинтересными.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Трудности обучения в школе, где не ведётся работа по стимулированию развития интеллектуальных способностей.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Повышенный интерес к проблемам устройства мира и роли человека.</a:t>
            </a:r>
          </a:p>
          <a:p>
            <a:endParaRPr lang="ru-RU" dirty="0"/>
          </a:p>
        </p:txBody>
      </p:sp>
      <p:pic>
        <p:nvPicPr>
          <p:cNvPr id="5" name="Picture 2" descr="C:\Users\Школа\Downloads\15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12776"/>
            <a:ext cx="4313382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Трудности обучения и общения с одноклассниками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8856" cy="5429200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Одарённый ребёнок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любопытен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внимателен, проявляет усидчивость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упорство.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него богатая фантазия и огромное желание учиться.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 не способен принимать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точки зрения других детей.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Формальное отношение к учёбе.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Физическое отставание от одноклассников.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Часто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высмеивают одноклассников, подшучивают над их слабостями и промахами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Болезненная реакция на критику.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Они несдержанны, не умеют уступать и контролировать своё поведение. </a:t>
            </a:r>
          </a:p>
        </p:txBody>
      </p:sp>
      <p:pic>
        <p:nvPicPr>
          <p:cNvPr id="5" name="Picture 1" descr="C:\Users\Школа\Downloads\sm_ful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1607" r="18861"/>
          <a:stretch>
            <a:fillRect/>
          </a:stretch>
        </p:blipFill>
        <p:spPr bwMode="auto">
          <a:xfrm>
            <a:off x="5076056" y="1700808"/>
            <a:ext cx="3672408" cy="3517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932040" y="5301208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быть в центре внимания, получать только похвалу и высокую оценку своим способностям.  Если этого нет - обиды и капризы.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Дар или наказание? </a:t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340768"/>
            <a:ext cx="8280920" cy="4968552"/>
          </a:xfrm>
        </p:spPr>
        <p:txBody>
          <a:bodyPr>
            <a:normAutofit fontScale="77500" lnSpcReduction="20000"/>
          </a:bodyPr>
          <a:lstStyle/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Многие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семьи считают, что одарённые дети – это дар, которым необходимо воспользоваться в полной мере.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обязательно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запомнит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восхищение своими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достижениями и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будет ждать от взрослых неизменного одобрения. Родители подогревают тщеславие своего чада. А он, имея завышенную самооценку, не сможет найти точки соприкосновения с ровесниками. 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Образование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одарённых детей выстраивается таким образом, чтобы максимально выявить сильные и слабые стороны. Составляя индивидуальную программу по обучению, необходимо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тесно взаимодействовать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с семьёй – тогда образование будет иметь положительную динамику.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одаренными детьми в условиях реализации ФГОС второго поколения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67544" y="2060848"/>
            <a:ext cx="3816424" cy="4525963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i="1" dirty="0" smtClean="0"/>
              <a:t>    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одарённых детей - задача, требующая совместных действий многих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специалистов, но  чаще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такие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дети лишены необходимой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поддержки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. Будущее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их,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в отличие от одаренного взрослого, ещё не определено, поэтому важно создавать среду для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полноценного развития.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67544" y="4919008"/>
            <a:ext cx="828092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Одарённая личность способна внести большой вклад в развитие общества. Поэтому выявлять одаренных детей надо уже в школе. Работа с ними – это постоянный, сложный, требующий внимания процесс. Он требует от педагогов и воспитателей новых знаний, гибкости, личностного роста и тесного сотрудничества с родителями.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Школа\Desktop\412257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348880"/>
            <a:ext cx="4494458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853</Words>
  <Application>Microsoft Office PowerPoint</Application>
  <PresentationFormat>Экран (4:3)</PresentationFormat>
  <Paragraphs>124</Paragraphs>
  <Slides>13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МОУ Ишненская СОШ</vt:lpstr>
      <vt:lpstr>Одаренные дети</vt:lpstr>
      <vt:lpstr>Плюсы и минусы одарённости </vt:lpstr>
      <vt:lpstr>Плюсы и минусы одарённости </vt:lpstr>
      <vt:lpstr>Виды одаренности </vt:lpstr>
      <vt:lpstr>Типичные проблемы одарённых детей </vt:lpstr>
      <vt:lpstr>Трудности обучения и общения с одноклассниками </vt:lpstr>
      <vt:lpstr>Дар или наказание?  </vt:lpstr>
      <vt:lpstr>Работа с одаренными детьми в условиях реализации ФГОС второго поколения </vt:lpstr>
      <vt:lpstr>Три основные проблемы в организации работы с одарёнными детьми</vt:lpstr>
      <vt:lpstr>Оценка поведения способных детей</vt:lpstr>
      <vt:lpstr>Формы  и технологии работы с одаренными детьми </vt:lpstr>
      <vt:lpstr>Как организовать развитие одарённых детей?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Ишненская СОШ</dc:title>
  <dc:creator>Школа</dc:creator>
  <cp:lastModifiedBy>Школа</cp:lastModifiedBy>
  <cp:revision>29</cp:revision>
  <dcterms:created xsi:type="dcterms:W3CDTF">2017-05-14T13:35:04Z</dcterms:created>
  <dcterms:modified xsi:type="dcterms:W3CDTF">2017-10-26T22:44:01Z</dcterms:modified>
</cp:coreProperties>
</file>