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8" r:id="rId5"/>
    <p:sldId id="267" r:id="rId6"/>
    <p:sldId id="266" r:id="rId7"/>
    <p:sldId id="265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A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05FE7-C20E-4DBD-AF1E-634C0108229C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80E5B-A242-4D8C-A9E5-583D3FCC8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0613" y="933450"/>
            <a:ext cx="4486275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148" y="4625629"/>
            <a:ext cx="4608484" cy="3734987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7B76-1B76-42DA-9B8B-36FF270792C4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D70F-7924-4851-9E3F-02A7F82DC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215370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работы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СКК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условиях введения ФГОС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3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500" b="1" dirty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Пелевина Т.З.,</a:t>
            </a:r>
          </a:p>
          <a:p>
            <a:pPr algn="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500" b="1" dirty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pPr algn="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500" b="1" dirty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УВР</a:t>
            </a:r>
          </a:p>
          <a:p>
            <a:pPr algn="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500" b="1" smtClean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b="1" dirty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6481" y="273629"/>
            <a:ext cx="7968960" cy="672551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/>
          <a:lstStyle/>
          <a:p>
            <a:pPr eaLnBrk="1"/>
            <a:r>
              <a:rPr lang="ru-RU" sz="2500" b="1" dirty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500" b="1" dirty="0" err="1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Ишненская</a:t>
            </a:r>
            <a:r>
              <a:rPr lang="ru-RU" sz="2500" b="1" dirty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СОШ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42910" y="1571612"/>
            <a:ext cx="7858180" cy="457203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Опыт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показывает, что несмотря на большое внимание, которое уделяется совершенствованию содержания образования, разгрузки школьных программ, оснащению кабинетов современной техникой, улучшению условий труда учителей,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учить всех и учить хорошо при существующем, традиционном построении учебного процесса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невозможно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Поэтому, как считают учёные,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 переход на новые ФГОС.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09" y="273629"/>
            <a:ext cx="7782531" cy="1083669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eaLnBrk="1"/>
            <a:r>
              <a:rPr lang="ru-RU" sz="4000" b="1" dirty="0" smtClean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40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7929618" cy="471490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Задержка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психического развития учащихся требует особого подхода. Для этих детей почти все трудно, поэтому каждый урок приходится решать одну и ту же задачу: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сделать изучаемый материал доступным, интересным и желанным.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таких классов особенные, и не только потому, что отстают в психическом и интеллектуальном развитии. Почти все они из непростых  семей. Успех в учении у детей с ЗПР будет только тогда, когда ребята поверят в свои силы. </a:t>
            </a:r>
            <a:endParaRPr lang="de-DE" sz="24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571480"/>
            <a:ext cx="7568217" cy="672551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/>
          <a:lstStyle/>
          <a:p>
            <a:pPr eaLnBrk="1"/>
            <a:r>
              <a:rPr lang="ru-RU" sz="2500" b="1" dirty="0" smtClean="0">
                <a:solidFill>
                  <a:srgbClr val="0D0D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Учащиеся с ОВЗ</a:t>
            </a: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7929618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Признание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потенциальных возможностей  каждого ученика.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Исключение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всякого   давления на     детей, создание     доброжелательной,  доверительной обстановки.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Поощрение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вовлечѐнности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ученика  в совместную деятельность, констатация даже самых маленьких учебных  успехов.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возможных      точек соприкосновения  учебных    знаний, умений и навыков  и практической деятельности.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Личностно-ориентированный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подход в  обучении  в зависимости от способностей и возможностей учеников.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практическая деятельность  учителя и  ученика  в учебной и воспитательной работе.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30361" cy="1029741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Принципы работы с учащимися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215370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  учебно-воспитательной  работе с учащимися необходимо: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логического и речевого понятийного мышления, а также навыков его практического применения;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интереса к знаниям;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простейших навыков  самостоятельной работы  (по образцу, схеме, алгоритму);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навыков  работы с различными источниками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поощрение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(воспитание) самостоятельности, ответственности, умения довести начатое дело до конца в учебной  деятельности;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самосознания, формирование навыков общения и  адекватной  самооценки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58923" cy="1012231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Методика обучения учащихся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215370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/>
              <a:t>быть </a:t>
            </a:r>
            <a:r>
              <a:rPr lang="ru-RU" sz="2800" dirty="0"/>
              <a:t>доброжелательным и чутким;</a:t>
            </a:r>
          </a:p>
          <a:p>
            <a:pPr algn="just"/>
            <a:r>
              <a:rPr lang="ru-RU" sz="2800" dirty="0" smtClean="0"/>
              <a:t>разбираться </a:t>
            </a:r>
            <a:r>
              <a:rPr lang="ru-RU" sz="2800" dirty="0"/>
              <a:t>в особенностях психологии детей с </a:t>
            </a:r>
            <a:r>
              <a:rPr lang="ru-RU" sz="2800" dirty="0" smtClean="0"/>
              <a:t>ОВЗ;</a:t>
            </a:r>
            <a:endParaRPr lang="ru-RU" sz="2800" dirty="0"/>
          </a:p>
          <a:p>
            <a:pPr algn="just"/>
            <a:r>
              <a:rPr lang="ru-RU" sz="2800" dirty="0" smtClean="0"/>
              <a:t>быть </a:t>
            </a:r>
            <a:r>
              <a:rPr lang="ru-RU" sz="2800" dirty="0"/>
              <a:t>терпимым, уравновешенным, обладать чувством сопереживания;</a:t>
            </a:r>
          </a:p>
          <a:p>
            <a:pPr algn="just"/>
            <a:r>
              <a:rPr lang="ru-RU" sz="2800" dirty="0" smtClean="0"/>
              <a:t>иметь </a:t>
            </a:r>
            <a:r>
              <a:rPr lang="ru-RU" sz="2800" dirty="0"/>
              <a:t>широкий круг интересов и практических умений;</a:t>
            </a:r>
          </a:p>
          <a:p>
            <a:pPr algn="just"/>
            <a:r>
              <a:rPr lang="ru-RU" sz="2800" dirty="0" smtClean="0"/>
              <a:t>быть </a:t>
            </a:r>
            <a:r>
              <a:rPr lang="ru-RU" sz="2800" dirty="0"/>
              <a:t>готовым к выполнению различных обязанностей, связанных с обучением учащихся </a:t>
            </a:r>
            <a:r>
              <a:rPr lang="ru-RU" sz="2800" dirty="0" smtClean="0"/>
              <a:t>с ОВЗ;</a:t>
            </a:r>
            <a:endParaRPr lang="ru-RU" sz="2800" dirty="0"/>
          </a:p>
          <a:p>
            <a:pPr algn="just"/>
            <a:r>
              <a:rPr lang="ru-RU" sz="2800" dirty="0" smtClean="0"/>
              <a:t>проявлять </a:t>
            </a:r>
            <a:r>
              <a:rPr lang="ru-RU" sz="2800" dirty="0"/>
              <a:t>гибкость, не допускать стереотипного отношения к детям и их достижениям;</a:t>
            </a:r>
          </a:p>
          <a:p>
            <a:pPr algn="just"/>
            <a:r>
              <a:rPr lang="ru-RU" sz="2800" dirty="0" smtClean="0"/>
              <a:t>видеть </a:t>
            </a:r>
            <a:r>
              <a:rPr lang="ru-RU" sz="2800" dirty="0"/>
              <a:t>перспективу развития детей, поддерживать в них уверенность в своих силах.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672551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Качества, необходимые учителю, работающему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215370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Помня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что от природы все дети разные, создайте на уроке условия для реализации учебной задачи разными путями. Дайте им возможность использовать:</a:t>
            </a:r>
          </a:p>
          <a:p>
            <a:pPr marL="715963" indent="-2746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715963" indent="-2746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715963" indent="-2746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715963" indent="-2746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различные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715963" indent="-2746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работу</a:t>
            </a:r>
          </a:p>
          <a:p>
            <a:pPr marL="715963" indent="-2746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моменты и т.д.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73629"/>
            <a:ext cx="7929617" cy="1083669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001056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Соблюдайте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уроке психологический климат, при котором дети не боятся высказывать ошибочное мнение, зная, что это поиск истины.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Постарайтесь убедить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истине, не оскорбляя его и не вызывая обиду.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Щадите самолюбие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детей.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Будьте щедры на похвалу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Постарайтесь построить систему контроля знаний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учётом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индивидуальных особенностей ученика.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3" y="273629"/>
            <a:ext cx="7858181" cy="86935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Советы 2-3</a:t>
            </a:r>
            <a:endParaRPr lang="ru-RU" sz="40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357298"/>
            <a:ext cx="8143932" cy="478634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Решая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проблему отбора методов обучения, не стоит забывать, что разнообразие методов обеспечивает возможность реализовать индивидуальные особенности учеников.</a:t>
            </a:r>
          </a:p>
          <a:p>
            <a:pPr algn="just"/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Постарайтесь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посетить уроки коллег для изучения психологического климата, взаимодействия учителя и ученика.</a:t>
            </a:r>
          </a:p>
          <a:p>
            <a:pPr algn="just"/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Учебник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может успешно использоваться в учебной деятельности творческого характера.</a:t>
            </a:r>
          </a:p>
          <a:p>
            <a:pPr algn="just"/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трудиться, говорил Эзоп, истинное сокровище людей.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Приучите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учащихся к системе в работе. Поможет это не только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но и Вам.</a:t>
            </a:r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1" y="428604"/>
            <a:ext cx="8001057" cy="672551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Советы 4-7</a:t>
            </a:r>
            <a:endParaRPr lang="ru-RU" sz="40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072494" cy="507209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Работа </a:t>
            </a:r>
            <a:r>
              <a:rPr lang="ru-RU" sz="2800" dirty="0"/>
              <a:t>с </a:t>
            </a:r>
            <a:r>
              <a:rPr lang="ru-RU" sz="2800" dirty="0" smtClean="0"/>
              <a:t>учебником .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Развитие </a:t>
            </a:r>
            <a:r>
              <a:rPr lang="ru-RU" sz="2800" dirty="0"/>
              <a:t>литературно правильной, точной и образной </a:t>
            </a:r>
            <a:r>
              <a:rPr lang="ru-RU" sz="2800" dirty="0" smtClean="0"/>
              <a:t>речи .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Работа </a:t>
            </a:r>
            <a:r>
              <a:rPr lang="ru-RU" sz="2800" dirty="0"/>
              <a:t>над словарным </a:t>
            </a:r>
            <a:r>
              <a:rPr lang="ru-RU" sz="2800" dirty="0" smtClean="0"/>
              <a:t>запасом .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Умение </a:t>
            </a:r>
            <a:r>
              <a:rPr lang="ru-RU" sz="2800" dirty="0"/>
              <a:t>работать со справочным </a:t>
            </a:r>
            <a:r>
              <a:rPr lang="ru-RU" sz="2800" dirty="0" smtClean="0"/>
              <a:t>материалом 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Составление </a:t>
            </a:r>
            <a:r>
              <a:rPr lang="ru-RU" sz="2800" dirty="0"/>
              <a:t>плана изучаемого </a:t>
            </a:r>
            <a:r>
              <a:rPr lang="ru-RU" sz="2800" dirty="0" smtClean="0"/>
              <a:t>материала .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Работа </a:t>
            </a:r>
            <a:r>
              <a:rPr lang="ru-RU" sz="2800" dirty="0"/>
              <a:t>с  научно-популярной литературой, составление </a:t>
            </a:r>
            <a:r>
              <a:rPr lang="ru-RU" sz="2800" dirty="0" smtClean="0"/>
              <a:t>рефератов. 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Использование </a:t>
            </a:r>
            <a:r>
              <a:rPr lang="ru-RU" sz="2800" dirty="0"/>
              <a:t>рисунков и текста как руководства к </a:t>
            </a:r>
            <a:r>
              <a:rPr lang="ru-RU" sz="2800" dirty="0" smtClean="0"/>
              <a:t> лабораторным  и практическим работам .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Решение различных задач, в т.ч. и логических.</a:t>
            </a:r>
            <a:endParaRPr lang="ru-RU" sz="2800" dirty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Обработка </a:t>
            </a:r>
            <a:r>
              <a:rPr lang="ru-RU" sz="2800" dirty="0"/>
              <a:t>данных на </a:t>
            </a:r>
            <a:r>
              <a:rPr lang="ru-RU" sz="2800" dirty="0" smtClean="0"/>
              <a:t>компьютере.</a:t>
            </a:r>
            <a:endParaRPr lang="ru-RU" sz="2800" dirty="0"/>
          </a:p>
          <a:p>
            <a:pPr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3" y="273629"/>
            <a:ext cx="7925407" cy="940793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Пути решения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задач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b="1" dirty="0">
              <a:solidFill>
                <a:srgbClr val="0D0D3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633</Words>
  <Application>Microsoft Office PowerPoint</Application>
  <PresentationFormat>Экран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МОУ Ишненская СОШ</vt:lpstr>
      <vt:lpstr>Учащиеся с ОВЗ</vt:lpstr>
      <vt:lpstr>Принципы работы с учащимися с ОВЗ </vt:lpstr>
      <vt:lpstr>Методика обучения учащихся с ОВЗ </vt:lpstr>
      <vt:lpstr>Качества, необходимые учителю, работающему в СКК </vt:lpstr>
      <vt:lpstr>Совет 1 </vt:lpstr>
      <vt:lpstr>Советы 2-3</vt:lpstr>
      <vt:lpstr>Советы 4-7</vt:lpstr>
      <vt:lpstr>Пути решения общеучебных задач </vt:lpstr>
      <vt:lpstr>Вывод</vt:lpstr>
    </vt:vector>
  </TitlesOfParts>
  <Company>Ишненская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Ишненская СОШ</dc:title>
  <dc:creator>пк-2</dc:creator>
  <cp:lastModifiedBy>пк-2</cp:lastModifiedBy>
  <cp:revision>12</cp:revision>
  <dcterms:created xsi:type="dcterms:W3CDTF">2014-05-22T12:42:46Z</dcterms:created>
  <dcterms:modified xsi:type="dcterms:W3CDTF">2017-10-27T05:45:38Z</dcterms:modified>
</cp:coreProperties>
</file>