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8" r:id="rId2"/>
    <p:sldId id="298" r:id="rId3"/>
    <p:sldId id="303" r:id="rId4"/>
    <p:sldId id="306" r:id="rId5"/>
    <p:sldId id="304" r:id="rId6"/>
    <p:sldId id="314" r:id="rId7"/>
    <p:sldId id="308" r:id="rId8"/>
    <p:sldId id="305" r:id="rId9"/>
    <p:sldId id="307" r:id="rId10"/>
    <p:sldId id="309" r:id="rId11"/>
    <p:sldId id="266" r:id="rId12"/>
    <p:sldId id="282" r:id="rId13"/>
    <p:sldId id="293" r:id="rId14"/>
    <p:sldId id="289" r:id="rId15"/>
    <p:sldId id="288" r:id="rId16"/>
    <p:sldId id="292" r:id="rId17"/>
    <p:sldId id="286" r:id="rId18"/>
    <p:sldId id="285" r:id="rId19"/>
    <p:sldId id="284" r:id="rId20"/>
    <p:sldId id="295" r:id="rId21"/>
    <p:sldId id="290" r:id="rId22"/>
    <p:sldId id="297" r:id="rId23"/>
    <p:sldId id="316" r:id="rId24"/>
    <p:sldId id="296" r:id="rId25"/>
    <p:sldId id="283" r:id="rId26"/>
    <p:sldId id="287" r:id="rId27"/>
    <p:sldId id="300" r:id="rId28"/>
    <p:sldId id="299" r:id="rId29"/>
    <p:sldId id="315" r:id="rId30"/>
    <p:sldId id="301" r:id="rId31"/>
    <p:sldId id="311" r:id="rId32"/>
    <p:sldId id="31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98029" autoAdjust="0"/>
  </p:normalViewPr>
  <p:slideViewPr>
    <p:cSldViewPr>
      <p:cViewPr>
        <p:scale>
          <a:sx n="37" d="100"/>
          <a:sy n="37" d="100"/>
        </p:scale>
        <p:origin x="-78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1B784-19BC-44B6-9DE7-A607EEE281F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A1FF-5500-4FF6-BFEB-F4C1ED8DA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A1FF-5500-4FF6-BFEB-F4C1ED8DA0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6">
                  <a:lumMod val="75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3F6ED"/>
              </a:clrFrom>
              <a:clrTo>
                <a:srgbClr val="F3F6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583195"/>
            <a:ext cx="320465" cy="16192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3F6ED"/>
              </a:clrFrom>
              <a:clrTo>
                <a:srgbClr val="F3F6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797152"/>
            <a:ext cx="320465" cy="16192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3F6ED"/>
              </a:clrFrom>
              <a:clrTo>
                <a:srgbClr val="F3F6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69238"/>
            <a:ext cx="320465" cy="16192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finders.com/clipart/242/page-turn-clip-art-at-clkercom-vector-online-royalty-free-242235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63458" y="4086697"/>
            <a:ext cx="2423690" cy="2516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Ишненская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829428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786190"/>
            <a:ext cx="35366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МО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Пелевиной Т.З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5786454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800" dirty="0"/>
          </a:p>
        </p:txBody>
      </p:sp>
      <p:pic>
        <p:nvPicPr>
          <p:cNvPr id="6" name="Picture 2" descr="http://eh-zhiznya.ru/recept/rebenok_zadavaka_vopro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40340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416"/>
            <a:ext cx="9310059" cy="700441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404664"/>
            <a:ext cx="7293496" cy="85496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Трёхфазная структура урока</a:t>
            </a:r>
          </a:p>
        </p:txBody>
      </p:sp>
      <p:pic>
        <p:nvPicPr>
          <p:cNvPr id="50180" name="Picture 4" descr="http://fs1.ppt4web.ru/images/12376/89401/640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7" y="332656"/>
            <a:ext cx="8244507" cy="604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841"/>
            <a:ext cx="9144000" cy="688684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0100" y="642918"/>
            <a:ext cx="7723584" cy="13678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фазы вызова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 пробуждение интереса к предмету)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10" y="2214554"/>
            <a:ext cx="7848873" cy="41132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актуализировать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имеющиеся у учащихся знания и смыслы в связи с изучаемым материалом;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пробудить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познавательный интерес к изучаемому материалу;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учащимся самим определить направление в изучении темы.</a:t>
            </a: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009"/>
            <a:ext cx="9214048" cy="694400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63888" y="2492896"/>
            <a:ext cx="2664296" cy="1728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Стадия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«Вызов»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564904"/>
            <a:ext cx="2376264" cy="1346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«Проблемный    вопрос»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6672"/>
            <a:ext cx="1850504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«Мозговой штурм»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76672"/>
            <a:ext cx="2736304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«Перепутанные логические цепочки»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636912"/>
            <a:ext cx="2232248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«Кластер»</a:t>
            </a:r>
            <a:r>
              <a:rPr lang="ru-RU" dirty="0" smtClean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653136"/>
            <a:ext cx="3312368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«Таблица «толстых» и «тонких» вопросов»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653136"/>
            <a:ext cx="2880320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«Корзина идей»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6672"/>
            <a:ext cx="22322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«Верные и неверные утверждения»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39938" name="Picture 2" descr="https://ds04.infourok.ru/uploads/ex/0bff/00001f86-b80adf7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3552"/>
            <a:ext cx="8064896" cy="59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arhivurokov.ru/multiurok/6/4/c/64c846d852a7ab83136c2ee0993875ec90af6a0d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576803"/>
            <a:ext cx="7920879" cy="573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06489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arhivurokov.ru/multiurok/5/b/a/5ba2897e4e77306c5d2f5f6cd9ece906376384f0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7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692696"/>
            <a:ext cx="7745514" cy="17361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фазы осмысления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(осмысление материала во время работы над ним)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00100" y="1928802"/>
            <a:ext cx="7100292" cy="27384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активно воспринимать изучаемый материал;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соотнести старые знания с новыми.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2060848"/>
            <a:ext cx="3816424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Стадия                «Осмысление»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653136"/>
            <a:ext cx="3096344" cy="1202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«Бортовой журнал»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653136"/>
            <a:ext cx="2880320" cy="1202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«Круги по воде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»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20688"/>
            <a:ext cx="2952328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«Дерево предсказаний»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6732240" y="2492896"/>
            <a:ext cx="1656184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«Ромашка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76872"/>
            <a:ext cx="1872208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620688"/>
            <a:ext cx="2376264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«Чтение с    остановками»</a:t>
            </a: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548680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повысить мотивацию к обучению у современных школьников?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76872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вовлечь учеников в образовательный процесс?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429000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научить учиться?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437112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Можно ли научиться мыслить более эффективно?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5816" y="332656"/>
            <a:ext cx="363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Чтение с остановками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://900igr.net/up/datas/206808/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7989"/>
            <a:ext cx="7992888" cy="597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ds04.infourok.ru/uploads/ex/12f3/0002ab02-eee4f000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902495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mages.myshared.ru/7/835694/slide_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3768"/>
            <a:ext cx="8424936" cy="623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07" y="715411"/>
            <a:ext cx="7597093" cy="55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64291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фазы рефлексии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(обобщение материала, подведение итогов)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48" y="2357430"/>
            <a:ext cx="7786742" cy="35004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учащимся самостоятельно обобщить изучаемый материал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самостоятельно определить направления в дальнейшем изучении материала.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714612" y="2643182"/>
            <a:ext cx="4248472" cy="17281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Стадия «Рефлексия»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25144"/>
            <a:ext cx="3168352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«Верные и неверные утверждения»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908720"/>
            <a:ext cx="2592288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196752"/>
            <a:ext cx="230425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«Кластер»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785794"/>
            <a:ext cx="2088232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«Эссе»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4797152"/>
            <a:ext cx="3024336" cy="12744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«Шесть шляп»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536"/>
            <a:ext cx="9144000" cy="6910536"/>
          </a:xfrm>
          <a:prstGeom prst="rect">
            <a:avLst/>
          </a:prstGeom>
          <a:noFill/>
        </p:spPr>
      </p:pic>
      <p:pic>
        <p:nvPicPr>
          <p:cNvPr id="44034" name="Picture 2" descr="http://900igr.net/up/datas/193790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3"/>
            <a:ext cx="7920880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s://ds03.infourok.ru/uploads/ex/0cde/0001e19d-39b2bebb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67" y="776410"/>
            <a:ext cx="7533825" cy="560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0"/>
            <a:ext cx="8229600" cy="887413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fs00.infourok.ru/images/doc/294/293139/640/img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79" y="476672"/>
            <a:ext cx="8115569" cy="582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fs00.infourok.ru/images/doc/224/26205/1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992888" cy="591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114"/>
            <a:ext cx="9144000" cy="6972114"/>
          </a:xfrm>
          <a:prstGeom prst="rect">
            <a:avLst/>
          </a:prstGeom>
          <a:noFill/>
        </p:spPr>
      </p:pic>
      <p:pic>
        <p:nvPicPr>
          <p:cNvPr id="47106" name="Picture 2" descr="https://www.metod-kopilka.ru/images/doc/25/19311/2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848872" cy="589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20"/>
            <a:ext cx="9144000" cy="68631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0"/>
            <a:ext cx="8229600" cy="887413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04664"/>
            <a:ext cx="8064896" cy="60486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kumimoji="0" lang="ru-RU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ТРКМ можно использовать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-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различных уроках;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    -на занятиях внеурочной деятельности;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    -на внеклассных мероприятиях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imcbg.ru/News/uche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3"/>
            <a:ext cx="2088232" cy="217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0"/>
            <a:ext cx="8229600" cy="887413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000240"/>
            <a:ext cx="51615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548680"/>
            <a:ext cx="7776864" cy="5760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это: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способность ставить новые, полные смысла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вырабатывать разнообразные, подкрепляющие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аргументы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принимать независимые продуманные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83671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Китайская мудрость гласит: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772816"/>
            <a:ext cx="7772400" cy="4530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“Я слышу – я забываю,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я вижу – я запоминаю,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я делаю – я усваиваю”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71600" y="1484784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263821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Критическое мышление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умение занять свою позицию по обсуждаемому вопросу и умение обосновать её способность выслушать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собеседника, тщательно обдумать аргументы и проанализировать их логику (по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Уолтеру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0"/>
            <a:ext cx="9144000" cy="695434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04664"/>
            <a:ext cx="7772400" cy="10527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Критическое мышление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имеет 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характеристик (Д.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Клустер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1844824"/>
            <a:ext cx="7769225" cy="41132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Во-первых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мышление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Во-вторых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мышление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обобщенное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В-третьих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мышление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проблемное и оценочное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четвертых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мышление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аргументированное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пятых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критическое мышление есть мышление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7468"/>
            <a:ext cx="9144000" cy="704546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332656"/>
            <a:ext cx="7772400" cy="815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Главная цель ТРКМ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28800"/>
            <a:ext cx="66960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4000" dirty="0">
                <a:effectLst/>
                <a:ea typeface="Calibri" pitchFamily="34" charset="0"/>
                <a:cs typeface="Calibri" pitchFamily="34" charset="0"/>
              </a:rPr>
              <a:t>– развитие интеллектуальных </a:t>
            </a:r>
            <a:r>
              <a:rPr lang="ru-RU" sz="4000" dirty="0" smtClean="0">
                <a:effectLst/>
                <a:ea typeface="Calibri" pitchFamily="34" charset="0"/>
                <a:cs typeface="Calibri" pitchFamily="34" charset="0"/>
              </a:rPr>
              <a:t>способностей ученика</a:t>
            </a:r>
            <a:r>
              <a:rPr lang="ru-RU" sz="4000" dirty="0">
                <a:effectLst/>
                <a:ea typeface="Calibri" pitchFamily="34" charset="0"/>
                <a:cs typeface="Calibri" pitchFamily="34" charset="0"/>
              </a:rPr>
              <a:t>, </a:t>
            </a:r>
            <a:r>
              <a:rPr lang="ru-RU" sz="4000" dirty="0">
                <a:solidFill>
                  <a:srgbClr val="000000"/>
                </a:solidFill>
                <a:effectLst/>
                <a:ea typeface="Calibri" pitchFamily="34" charset="0"/>
                <a:cs typeface="Calibri" pitchFamily="34" charset="0"/>
              </a:rPr>
              <a:t>позволяющих ему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789040"/>
            <a:ext cx="6119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/>
                <a:ea typeface="Calibri" pitchFamily="34" charset="0"/>
                <a:cs typeface="Calibri" pitchFamily="34" charset="0"/>
              </a:rPr>
              <a:t>учиться самостоятельно</a:t>
            </a:r>
            <a:r>
              <a:rPr lang="ru-RU" sz="4000" dirty="0">
                <a:effectLst/>
                <a:ea typeface="Calibri" pitchFamily="34" charset="0"/>
                <a:cs typeface="Calibri" pitchFamily="34" charset="0"/>
              </a:rPr>
              <a:t>.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ptgeo.3dn.ru/Templ/Prew/Ecologica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357166"/>
            <a:ext cx="8229600" cy="1008111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Роль учителя в ТКМ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488" y="1357298"/>
            <a:ext cx="5745832" cy="50200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направляет усилия учеников в определенное 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русло;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сталкивает 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суждения;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создает условия, побуждающие к принятию самостоятельных 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решений;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дает учащимся возможность самостоятельно делать выводы;</a:t>
            </a:r>
          </a:p>
          <a:p>
            <a:pPr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подготавливает новые познавательные ситуации внутри уже существующих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roza.ru/pics/2015/06/26/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214422"/>
            <a:ext cx="192882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4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382</Words>
  <Application>Microsoft Office PowerPoint</Application>
  <PresentationFormat>Экран (4:3)</PresentationFormat>
  <Paragraphs>85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МОУ Ишненская СОШ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пк-2</cp:lastModifiedBy>
  <cp:revision>85</cp:revision>
  <dcterms:created xsi:type="dcterms:W3CDTF">2017-02-23T13:11:39Z</dcterms:created>
  <dcterms:modified xsi:type="dcterms:W3CDTF">2017-05-16T08:53:33Z</dcterms:modified>
</cp:coreProperties>
</file>