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3D830-8266-4390-9AD0-010041F8CE7E}" type="doc">
      <dgm:prSet loTypeId="urn:microsoft.com/office/officeart/2005/8/layout/vProcess5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DD2E3A5F-4D40-4B38-9842-75C89A734E21}">
      <dgm:prSet custT="1"/>
      <dgm:spPr>
        <a:solidFill>
          <a:schemeClr val="accent1">
            <a:hueOff val="0"/>
            <a:satOff val="0"/>
            <a:lumOff val="0"/>
            <a:alpha val="22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rgbClr val="2E3192"/>
              </a:solidFill>
              <a:latin typeface="+mj-lt"/>
            </a:rPr>
            <a:t>2016-2017 учебный год.</a:t>
          </a:r>
          <a:r>
            <a:rPr lang="ru-RU" sz="2000" dirty="0" smtClean="0">
              <a:solidFill>
                <a:srgbClr val="2E3192"/>
              </a:solidFill>
              <a:latin typeface="+mj-lt"/>
            </a:rPr>
            <a:t> –  2 обязательных экзамена плюс экзамены  по 2 учебным предметам по выбору учащегося (</a:t>
          </a:r>
          <a:r>
            <a:rPr lang="ru-RU" sz="2000" dirty="0" smtClean="0">
              <a:solidFill>
                <a:srgbClr val="C00000"/>
              </a:solidFill>
              <a:latin typeface="+mj-lt"/>
            </a:rPr>
            <a:t>с учетом результатов экзаменов при выставлении итоговой отметки в аттестат)</a:t>
          </a:r>
          <a:r>
            <a:rPr lang="ru-RU" sz="2000" dirty="0" smtClean="0">
              <a:solidFill>
                <a:srgbClr val="2E3192"/>
              </a:solidFill>
              <a:latin typeface="+mj-lt"/>
            </a:rPr>
            <a:t>, установление шкал на федеральном уровне</a:t>
          </a:r>
          <a:endParaRPr lang="ru-RU" sz="2000" dirty="0">
            <a:solidFill>
              <a:srgbClr val="2E3192"/>
            </a:solidFill>
            <a:latin typeface="+mj-lt"/>
          </a:endParaRPr>
        </a:p>
      </dgm:t>
    </dgm:pt>
    <dgm:pt modelId="{1A79E560-BB72-4044-BEF2-3925FFD44308}" type="parTrans" cxnId="{C5BCDFE2-E71A-47A1-B54B-ED3570D59BFE}">
      <dgm:prSet/>
      <dgm:spPr/>
      <dgm:t>
        <a:bodyPr/>
        <a:lstStyle/>
        <a:p>
          <a:endParaRPr lang="ru-RU"/>
        </a:p>
      </dgm:t>
    </dgm:pt>
    <dgm:pt modelId="{1955C0EA-AD47-4E02-A1F8-9375CF4EF122}" type="sibTrans" cxnId="{C5BCDFE2-E71A-47A1-B54B-ED3570D59BFE}">
      <dgm:prSet/>
      <dgm:spPr/>
      <dgm:t>
        <a:bodyPr/>
        <a:lstStyle/>
        <a:p>
          <a:endParaRPr lang="ru-RU">
            <a:solidFill>
              <a:srgbClr val="2E3192"/>
            </a:solidFill>
            <a:latin typeface="+mj-lt"/>
          </a:endParaRPr>
        </a:p>
      </dgm:t>
    </dgm:pt>
    <dgm:pt modelId="{9F950DE5-0884-4148-BF18-D31E7C1BEFF6}">
      <dgm:prSet custT="1"/>
      <dgm:spPr>
        <a:solidFill>
          <a:schemeClr val="accent1">
            <a:hueOff val="0"/>
            <a:satOff val="0"/>
            <a:lumOff val="0"/>
            <a:alpha val="20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rgbClr val="2E3192"/>
              </a:solidFill>
              <a:latin typeface="+mj-lt"/>
            </a:rPr>
            <a:t>2018 г. </a:t>
          </a:r>
          <a:r>
            <a:rPr lang="ru-RU" sz="2000" dirty="0" smtClean="0">
              <a:solidFill>
                <a:srgbClr val="2E3192"/>
              </a:solidFill>
              <a:latin typeface="+mj-lt"/>
            </a:rPr>
            <a:t>– 3 учебных предмета по выбору учащегося </a:t>
          </a:r>
          <a:endParaRPr lang="ru-RU" sz="2000" dirty="0">
            <a:solidFill>
              <a:srgbClr val="2E3192"/>
            </a:solidFill>
            <a:latin typeface="+mj-lt"/>
          </a:endParaRPr>
        </a:p>
      </dgm:t>
    </dgm:pt>
    <dgm:pt modelId="{8106A092-6DB9-41BA-A885-FBA6DF271B48}" type="parTrans" cxnId="{B5B2AED0-F3F1-4C34-963E-D84EB6EBCDBA}">
      <dgm:prSet/>
      <dgm:spPr/>
      <dgm:t>
        <a:bodyPr/>
        <a:lstStyle/>
        <a:p>
          <a:endParaRPr lang="ru-RU"/>
        </a:p>
      </dgm:t>
    </dgm:pt>
    <dgm:pt modelId="{BCB45FB6-D33B-43B5-8647-E0ADE8BC4F72}" type="sibTrans" cxnId="{B5B2AED0-F3F1-4C34-963E-D84EB6EBCDBA}">
      <dgm:prSet/>
      <dgm:spPr/>
      <dgm:t>
        <a:bodyPr/>
        <a:lstStyle/>
        <a:p>
          <a:endParaRPr lang="ru-RU">
            <a:solidFill>
              <a:srgbClr val="2E3192"/>
            </a:solidFill>
            <a:latin typeface="+mj-lt"/>
          </a:endParaRPr>
        </a:p>
      </dgm:t>
    </dgm:pt>
    <dgm:pt modelId="{0E1E4548-54F6-4E61-9569-C4FA2347DC24}">
      <dgm:prSet custT="1"/>
      <dgm:spPr>
        <a:solidFill>
          <a:schemeClr val="accent1">
            <a:hueOff val="0"/>
            <a:satOff val="0"/>
            <a:lumOff val="0"/>
            <a:alpha val="18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rgbClr val="2E3192"/>
              </a:solidFill>
              <a:latin typeface="+mj-lt"/>
            </a:rPr>
            <a:t>2020 г.</a:t>
          </a:r>
          <a:r>
            <a:rPr lang="ru-RU" sz="2000" dirty="0" smtClean="0">
              <a:solidFill>
                <a:srgbClr val="2E3192"/>
              </a:solidFill>
              <a:latin typeface="+mj-lt"/>
            </a:rPr>
            <a:t> – 4 учебных предмета по выбору учащегося </a:t>
          </a:r>
          <a:endParaRPr lang="ru-RU" sz="2000" dirty="0">
            <a:solidFill>
              <a:srgbClr val="2E3192"/>
            </a:solidFill>
            <a:latin typeface="+mj-lt"/>
          </a:endParaRPr>
        </a:p>
      </dgm:t>
    </dgm:pt>
    <dgm:pt modelId="{66B3F658-6505-4182-BA20-AAD2D27A1CF3}" type="parTrans" cxnId="{B8972A86-ED0E-40A5-92CD-EF8BE799C360}">
      <dgm:prSet/>
      <dgm:spPr/>
      <dgm:t>
        <a:bodyPr/>
        <a:lstStyle/>
        <a:p>
          <a:endParaRPr lang="ru-RU"/>
        </a:p>
      </dgm:t>
    </dgm:pt>
    <dgm:pt modelId="{0EC5E47A-8DD6-41F8-9662-C9F5BC5932EB}" type="sibTrans" cxnId="{B8972A86-ED0E-40A5-92CD-EF8BE799C360}">
      <dgm:prSet/>
      <dgm:spPr/>
      <dgm:t>
        <a:bodyPr/>
        <a:lstStyle/>
        <a:p>
          <a:endParaRPr lang="ru-RU"/>
        </a:p>
      </dgm:t>
    </dgm:pt>
    <dgm:pt modelId="{18A7FE55-D4BD-469F-ADEA-550948E68F2B}" type="pres">
      <dgm:prSet presAssocID="{F1F3D830-8266-4390-9AD0-010041F8CE7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D8E76B-C70B-499C-8A5E-6A5986E8DBC4}" type="pres">
      <dgm:prSet presAssocID="{F1F3D830-8266-4390-9AD0-010041F8CE7E}" presName="dummyMaxCanvas" presStyleCnt="0">
        <dgm:presLayoutVars/>
      </dgm:prSet>
      <dgm:spPr/>
    </dgm:pt>
    <dgm:pt modelId="{9F9C3708-483D-4895-86F3-ECE6FC2F94CA}" type="pres">
      <dgm:prSet presAssocID="{F1F3D830-8266-4390-9AD0-010041F8CE7E}" presName="ThreeNodes_1" presStyleLbl="node1" presStyleIdx="0" presStyleCnt="3" custScaleY="126785" custLinFactNeighborY="104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1D1307-6E9C-43CC-BDD4-0F2E344D6E64}" type="pres">
      <dgm:prSet presAssocID="{F1F3D830-8266-4390-9AD0-010041F8CE7E}" presName="ThreeNodes_2" presStyleLbl="node1" presStyleIdx="1" presStyleCnt="3" custScaleY="57143" custLinFactNeighborX="547" custLinFactNeighborY="21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CDEDA6-A574-4A7A-A2C1-076FD6F2E4D1}" type="pres">
      <dgm:prSet presAssocID="{F1F3D830-8266-4390-9AD0-010041F8CE7E}" presName="ThreeNodes_3" presStyleLbl="node1" presStyleIdx="2" presStyleCnt="3" custScaleY="71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06FBE-29D0-43B5-A2BF-CE929D5B0EF1}" type="pres">
      <dgm:prSet presAssocID="{F1F3D830-8266-4390-9AD0-010041F8CE7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AA367-35C0-4756-A2CC-209E2885B2E5}" type="pres">
      <dgm:prSet presAssocID="{F1F3D830-8266-4390-9AD0-010041F8CE7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DC19CF-3965-4E6D-9D9A-C78E8CE1A400}" type="pres">
      <dgm:prSet presAssocID="{F1F3D830-8266-4390-9AD0-010041F8CE7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EE9F3-D141-409A-83A9-9D107AAEAD40}" type="pres">
      <dgm:prSet presAssocID="{F1F3D830-8266-4390-9AD0-010041F8CE7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A2FC0-3D28-468D-924A-5C4516A24EE4}" type="pres">
      <dgm:prSet presAssocID="{F1F3D830-8266-4390-9AD0-010041F8CE7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A86F3C-8934-4E50-B9C2-5ECEED9662C1}" type="presOf" srcId="{9F950DE5-0884-4148-BF18-D31E7C1BEFF6}" destId="{A41D1307-6E9C-43CC-BDD4-0F2E344D6E64}" srcOrd="0" destOrd="0" presId="urn:microsoft.com/office/officeart/2005/8/layout/vProcess5"/>
    <dgm:cxn modelId="{E750692A-5BFC-44C0-B2BD-8EF095B28539}" type="presOf" srcId="{BCB45FB6-D33B-43B5-8647-E0ADE8BC4F72}" destId="{0C2AA367-35C0-4756-A2CC-209E2885B2E5}" srcOrd="0" destOrd="0" presId="urn:microsoft.com/office/officeart/2005/8/layout/vProcess5"/>
    <dgm:cxn modelId="{38F7F95F-AE02-43B4-85E1-FB387524C07B}" type="presOf" srcId="{0E1E4548-54F6-4E61-9569-C4FA2347DC24}" destId="{1DCDEDA6-A574-4A7A-A2C1-076FD6F2E4D1}" srcOrd="0" destOrd="0" presId="urn:microsoft.com/office/officeart/2005/8/layout/vProcess5"/>
    <dgm:cxn modelId="{7F42ABCB-8E8A-4550-B850-42D7451A8E00}" type="presOf" srcId="{1955C0EA-AD47-4E02-A1F8-9375CF4EF122}" destId="{12F06FBE-29D0-43B5-A2BF-CE929D5B0EF1}" srcOrd="0" destOrd="0" presId="urn:microsoft.com/office/officeart/2005/8/layout/vProcess5"/>
    <dgm:cxn modelId="{4C836845-C0B7-4765-BFA6-F2B1289F0826}" type="presOf" srcId="{F1F3D830-8266-4390-9AD0-010041F8CE7E}" destId="{18A7FE55-D4BD-469F-ADEA-550948E68F2B}" srcOrd="0" destOrd="0" presId="urn:microsoft.com/office/officeart/2005/8/layout/vProcess5"/>
    <dgm:cxn modelId="{8FE45F85-BB31-4367-8574-175C12629511}" type="presOf" srcId="{DD2E3A5F-4D40-4B38-9842-75C89A734E21}" destId="{4EDC19CF-3965-4E6D-9D9A-C78E8CE1A400}" srcOrd="1" destOrd="0" presId="urn:microsoft.com/office/officeart/2005/8/layout/vProcess5"/>
    <dgm:cxn modelId="{B8972A86-ED0E-40A5-92CD-EF8BE799C360}" srcId="{F1F3D830-8266-4390-9AD0-010041F8CE7E}" destId="{0E1E4548-54F6-4E61-9569-C4FA2347DC24}" srcOrd="2" destOrd="0" parTransId="{66B3F658-6505-4182-BA20-AAD2D27A1CF3}" sibTransId="{0EC5E47A-8DD6-41F8-9662-C9F5BC5932EB}"/>
    <dgm:cxn modelId="{AE0FCF4F-FAD5-4E00-A9C9-1A1DBFA803B6}" type="presOf" srcId="{DD2E3A5F-4D40-4B38-9842-75C89A734E21}" destId="{9F9C3708-483D-4895-86F3-ECE6FC2F94CA}" srcOrd="0" destOrd="0" presId="urn:microsoft.com/office/officeart/2005/8/layout/vProcess5"/>
    <dgm:cxn modelId="{C5BCDFE2-E71A-47A1-B54B-ED3570D59BFE}" srcId="{F1F3D830-8266-4390-9AD0-010041F8CE7E}" destId="{DD2E3A5F-4D40-4B38-9842-75C89A734E21}" srcOrd="0" destOrd="0" parTransId="{1A79E560-BB72-4044-BEF2-3925FFD44308}" sibTransId="{1955C0EA-AD47-4E02-A1F8-9375CF4EF122}"/>
    <dgm:cxn modelId="{0F29C7D2-0325-4654-B461-65C1842DAF9E}" type="presOf" srcId="{0E1E4548-54F6-4E61-9569-C4FA2347DC24}" destId="{A82A2FC0-3D28-468D-924A-5C4516A24EE4}" srcOrd="1" destOrd="0" presId="urn:microsoft.com/office/officeart/2005/8/layout/vProcess5"/>
    <dgm:cxn modelId="{92043E6E-2F92-4262-830A-DF50E4FB4337}" type="presOf" srcId="{9F950DE5-0884-4148-BF18-D31E7C1BEFF6}" destId="{A49EE9F3-D141-409A-83A9-9D107AAEAD40}" srcOrd="1" destOrd="0" presId="urn:microsoft.com/office/officeart/2005/8/layout/vProcess5"/>
    <dgm:cxn modelId="{B5B2AED0-F3F1-4C34-963E-D84EB6EBCDBA}" srcId="{F1F3D830-8266-4390-9AD0-010041F8CE7E}" destId="{9F950DE5-0884-4148-BF18-D31E7C1BEFF6}" srcOrd="1" destOrd="0" parTransId="{8106A092-6DB9-41BA-A885-FBA6DF271B48}" sibTransId="{BCB45FB6-D33B-43B5-8647-E0ADE8BC4F72}"/>
    <dgm:cxn modelId="{3424F622-857F-427D-B8D6-0A749917B662}" type="presParOf" srcId="{18A7FE55-D4BD-469F-ADEA-550948E68F2B}" destId="{80D8E76B-C70B-499C-8A5E-6A5986E8DBC4}" srcOrd="0" destOrd="0" presId="urn:microsoft.com/office/officeart/2005/8/layout/vProcess5"/>
    <dgm:cxn modelId="{87BFA84F-AC56-4CBB-81A5-7D0ED1A65B41}" type="presParOf" srcId="{18A7FE55-D4BD-469F-ADEA-550948E68F2B}" destId="{9F9C3708-483D-4895-86F3-ECE6FC2F94CA}" srcOrd="1" destOrd="0" presId="urn:microsoft.com/office/officeart/2005/8/layout/vProcess5"/>
    <dgm:cxn modelId="{3AFD4E2D-C1B1-4CF0-B9EC-ECDF20C239DE}" type="presParOf" srcId="{18A7FE55-D4BD-469F-ADEA-550948E68F2B}" destId="{A41D1307-6E9C-43CC-BDD4-0F2E344D6E64}" srcOrd="2" destOrd="0" presId="urn:microsoft.com/office/officeart/2005/8/layout/vProcess5"/>
    <dgm:cxn modelId="{FEB5878E-70A6-49A6-8D86-9A77621557BA}" type="presParOf" srcId="{18A7FE55-D4BD-469F-ADEA-550948E68F2B}" destId="{1DCDEDA6-A574-4A7A-A2C1-076FD6F2E4D1}" srcOrd="3" destOrd="0" presId="urn:microsoft.com/office/officeart/2005/8/layout/vProcess5"/>
    <dgm:cxn modelId="{ED77B455-572E-4DF8-ADD9-B91738A20D07}" type="presParOf" srcId="{18A7FE55-D4BD-469F-ADEA-550948E68F2B}" destId="{12F06FBE-29D0-43B5-A2BF-CE929D5B0EF1}" srcOrd="4" destOrd="0" presId="urn:microsoft.com/office/officeart/2005/8/layout/vProcess5"/>
    <dgm:cxn modelId="{8B163CBF-1C0A-4AB5-AF72-019906615567}" type="presParOf" srcId="{18A7FE55-D4BD-469F-ADEA-550948E68F2B}" destId="{0C2AA367-35C0-4756-A2CC-209E2885B2E5}" srcOrd="5" destOrd="0" presId="urn:microsoft.com/office/officeart/2005/8/layout/vProcess5"/>
    <dgm:cxn modelId="{315911A1-C05E-49C4-91BC-F692EC5F76FA}" type="presParOf" srcId="{18A7FE55-D4BD-469F-ADEA-550948E68F2B}" destId="{4EDC19CF-3965-4E6D-9D9A-C78E8CE1A400}" srcOrd="6" destOrd="0" presId="urn:microsoft.com/office/officeart/2005/8/layout/vProcess5"/>
    <dgm:cxn modelId="{3F02B8C9-A5F2-4CD4-9FB7-1800A7611087}" type="presParOf" srcId="{18A7FE55-D4BD-469F-ADEA-550948E68F2B}" destId="{A49EE9F3-D141-409A-83A9-9D107AAEAD40}" srcOrd="7" destOrd="0" presId="urn:microsoft.com/office/officeart/2005/8/layout/vProcess5"/>
    <dgm:cxn modelId="{A790A50A-15F3-49C6-B252-6BDF4E788283}" type="presParOf" srcId="{18A7FE55-D4BD-469F-ADEA-550948E68F2B}" destId="{A82A2FC0-3D28-468D-924A-5C4516A24EE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9C3708-483D-4895-86F3-ECE6FC2F94CA}">
      <dsp:nvSpPr>
        <dsp:cNvPr id="0" name=""/>
        <dsp:cNvSpPr/>
      </dsp:nvSpPr>
      <dsp:spPr>
        <a:xfrm>
          <a:off x="0" y="56263"/>
          <a:ext cx="6916368" cy="19172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2E3192"/>
              </a:solidFill>
              <a:latin typeface="+mj-lt"/>
            </a:rPr>
            <a:t>2016-2017 учебный год.</a:t>
          </a:r>
          <a:r>
            <a:rPr lang="ru-RU" sz="2000" kern="1200" dirty="0" smtClean="0">
              <a:solidFill>
                <a:srgbClr val="2E3192"/>
              </a:solidFill>
              <a:latin typeface="+mj-lt"/>
            </a:rPr>
            <a:t> –  2 обязательных экзамена плюс экзамены  по 2 учебным предметам по выбору учащегося (</a:t>
          </a:r>
          <a:r>
            <a:rPr lang="ru-RU" sz="2000" kern="1200" dirty="0" smtClean="0">
              <a:solidFill>
                <a:srgbClr val="C00000"/>
              </a:solidFill>
              <a:latin typeface="+mj-lt"/>
            </a:rPr>
            <a:t>с учетом результатов экзаменов при выставлении итоговой отметки в аттестат)</a:t>
          </a:r>
          <a:r>
            <a:rPr lang="ru-RU" sz="2000" kern="1200" dirty="0" smtClean="0">
              <a:solidFill>
                <a:srgbClr val="2E3192"/>
              </a:solidFill>
              <a:latin typeface="+mj-lt"/>
            </a:rPr>
            <a:t>, установление шкал на федеральном уровне</a:t>
          </a:r>
          <a:endParaRPr lang="ru-RU" sz="2000" kern="1200" dirty="0">
            <a:solidFill>
              <a:srgbClr val="2E3192"/>
            </a:solidFill>
            <a:latin typeface="+mj-lt"/>
          </a:endParaRPr>
        </a:p>
      </dsp:txBody>
      <dsp:txXfrm>
        <a:off x="0" y="56263"/>
        <a:ext cx="5373200" cy="1917202"/>
      </dsp:txXfrm>
    </dsp:sp>
    <dsp:sp modelId="{A41D1307-6E9C-43CC-BDD4-0F2E344D6E64}">
      <dsp:nvSpPr>
        <dsp:cNvPr id="0" name=""/>
        <dsp:cNvSpPr/>
      </dsp:nvSpPr>
      <dsp:spPr>
        <a:xfrm>
          <a:off x="648100" y="2520276"/>
          <a:ext cx="6916368" cy="864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2E3192"/>
              </a:solidFill>
              <a:latin typeface="+mj-lt"/>
            </a:rPr>
            <a:t>2018 г. </a:t>
          </a:r>
          <a:r>
            <a:rPr lang="ru-RU" sz="2000" kern="1200" dirty="0" smtClean="0">
              <a:solidFill>
                <a:srgbClr val="2E3192"/>
              </a:solidFill>
              <a:latin typeface="+mj-lt"/>
            </a:rPr>
            <a:t>– 3 учебных предмета по выбору учащегося </a:t>
          </a:r>
          <a:endParaRPr lang="ru-RU" sz="2000" kern="1200" dirty="0">
            <a:solidFill>
              <a:srgbClr val="2E3192"/>
            </a:solidFill>
            <a:latin typeface="+mj-lt"/>
          </a:endParaRPr>
        </a:p>
      </dsp:txBody>
      <dsp:txXfrm>
        <a:off x="648100" y="2520276"/>
        <a:ext cx="5323191" cy="864098"/>
      </dsp:txXfrm>
    </dsp:sp>
    <dsp:sp modelId="{1DCDEDA6-A574-4A7A-A2C1-076FD6F2E4D1}">
      <dsp:nvSpPr>
        <dsp:cNvPr id="0" name=""/>
        <dsp:cNvSpPr/>
      </dsp:nvSpPr>
      <dsp:spPr>
        <a:xfrm>
          <a:off x="1220535" y="3845678"/>
          <a:ext cx="6916368" cy="1080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1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2E3192"/>
              </a:solidFill>
              <a:latin typeface="+mj-lt"/>
            </a:rPr>
            <a:t>2020 г.</a:t>
          </a:r>
          <a:r>
            <a:rPr lang="ru-RU" sz="2000" kern="1200" dirty="0" smtClean="0">
              <a:solidFill>
                <a:srgbClr val="2E3192"/>
              </a:solidFill>
              <a:latin typeface="+mj-lt"/>
            </a:rPr>
            <a:t> – 4 учебных предмета по выбору учащегося </a:t>
          </a:r>
          <a:endParaRPr lang="ru-RU" sz="2000" kern="1200" dirty="0">
            <a:solidFill>
              <a:srgbClr val="2E3192"/>
            </a:solidFill>
            <a:latin typeface="+mj-lt"/>
          </a:endParaRPr>
        </a:p>
      </dsp:txBody>
      <dsp:txXfrm>
        <a:off x="1220535" y="3845678"/>
        <a:ext cx="5323191" cy="1080111"/>
      </dsp:txXfrm>
    </dsp:sp>
    <dsp:sp modelId="{12F06FBE-29D0-43B5-A2BF-CE929D5B0EF1}">
      <dsp:nvSpPr>
        <dsp:cNvPr id="0" name=""/>
        <dsp:cNvSpPr/>
      </dsp:nvSpPr>
      <dsp:spPr>
        <a:xfrm>
          <a:off x="5933459" y="1247985"/>
          <a:ext cx="982909" cy="98290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>
            <a:solidFill>
              <a:srgbClr val="2E3192"/>
            </a:solidFill>
            <a:latin typeface="+mj-lt"/>
          </a:endParaRPr>
        </a:p>
      </dsp:txBody>
      <dsp:txXfrm>
        <a:off x="5933459" y="1247985"/>
        <a:ext cx="982909" cy="982909"/>
      </dsp:txXfrm>
    </dsp:sp>
    <dsp:sp modelId="{0C2AA367-35C0-4756-A2CC-209E2885B2E5}">
      <dsp:nvSpPr>
        <dsp:cNvPr id="0" name=""/>
        <dsp:cNvSpPr/>
      </dsp:nvSpPr>
      <dsp:spPr>
        <a:xfrm>
          <a:off x="6543727" y="3002100"/>
          <a:ext cx="982909" cy="98290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>
            <a:solidFill>
              <a:srgbClr val="2E3192"/>
            </a:solidFill>
            <a:latin typeface="+mj-lt"/>
          </a:endParaRPr>
        </a:p>
      </dsp:txBody>
      <dsp:txXfrm>
        <a:off x="6543727" y="3002100"/>
        <a:ext cx="982909" cy="982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5FA54-CA6C-4D82-86B9-46C8B6101B0A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88B60-466A-49C0-AC6E-7A87F5CFE0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6125"/>
            <a:ext cx="4962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6A3B63C1-C131-41DB-8F29-32F8EC480DB1}" type="slidenum">
              <a:rPr lang="ru-RU" altLang="ru-RU">
                <a:solidFill>
                  <a:srgbClr val="000000"/>
                </a:solidFill>
                <a:latin typeface="Calibri" pitchFamily="34" charset="0"/>
                <a:cs typeface="Arial" charset="0"/>
              </a:rPr>
              <a:pPr eaLnBrk="1" hangingPunct="1"/>
              <a:t>2</a:t>
            </a:fld>
            <a:endParaRPr lang="ru-RU" altLang="ru-RU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7206-5AAF-4D85-897C-46585A3112EB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714-1CC3-462F-B7C8-D60DCD948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7206-5AAF-4D85-897C-46585A3112EB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714-1CC3-462F-B7C8-D60DCD948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7206-5AAF-4D85-897C-46585A3112EB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714-1CC3-462F-B7C8-D60DCD948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7206-5AAF-4D85-897C-46585A3112EB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714-1CC3-462F-B7C8-D60DCD948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7206-5AAF-4D85-897C-46585A3112EB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714-1CC3-462F-B7C8-D60DCD948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7206-5AAF-4D85-897C-46585A3112EB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714-1CC3-462F-B7C8-D60DCD948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7206-5AAF-4D85-897C-46585A3112EB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714-1CC3-462F-B7C8-D60DCD948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7206-5AAF-4D85-897C-46585A3112EB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714-1CC3-462F-B7C8-D60DCD948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7206-5AAF-4D85-897C-46585A3112EB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714-1CC3-462F-B7C8-D60DCD948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7206-5AAF-4D85-897C-46585A3112EB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714-1CC3-462F-B7C8-D60DCD948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7206-5AAF-4D85-897C-46585A3112EB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A714-1CC3-462F-B7C8-D60DCD9482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E7206-5AAF-4D85-897C-46585A3112EB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6A714-1CC3-462F-B7C8-D60DCD9482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628800"/>
            <a:ext cx="852829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Изменения в ГИА – 9</a:t>
            </a:r>
          </a:p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2016 – 2017 г.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67544" y="404664"/>
            <a:ext cx="8703444" cy="52312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350" tIns="45675" rIns="91350" bIns="45675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2E3192"/>
                </a:solidFill>
                <a:latin typeface="Cambria" pitchFamily="18" charset="0"/>
              </a:rPr>
              <a:t>Изменения Порядка проведения ГИА-9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48064" y="1124744"/>
            <a:ext cx="3652838" cy="31908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50" tIns="45675" rIns="91350" bIns="4567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333399"/>
                </a:solidFill>
                <a:latin typeface="Cambria" pitchFamily="18" charset="0"/>
              </a:rPr>
              <a:t>201</a:t>
            </a:r>
            <a:r>
              <a:rPr lang="en-US" b="1" dirty="0">
                <a:solidFill>
                  <a:srgbClr val="333399"/>
                </a:solidFill>
                <a:latin typeface="Cambria" pitchFamily="18" charset="0"/>
              </a:rPr>
              <a:t>6</a:t>
            </a:r>
            <a:r>
              <a:rPr lang="ru-RU" b="1" dirty="0">
                <a:solidFill>
                  <a:srgbClr val="333399"/>
                </a:solidFill>
                <a:latin typeface="Cambria" pitchFamily="18" charset="0"/>
              </a:rPr>
              <a:t>/1</a:t>
            </a:r>
            <a:r>
              <a:rPr lang="en-US" b="1" dirty="0">
                <a:solidFill>
                  <a:srgbClr val="333399"/>
                </a:solidFill>
                <a:latin typeface="Cambria" pitchFamily="18" charset="0"/>
              </a:rPr>
              <a:t>7</a:t>
            </a:r>
            <a:endParaRPr lang="ru-RU" b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2267744" y="1628800"/>
            <a:ext cx="1222375" cy="24288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50" tIns="45675" rIns="91350" bIns="4567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1124744"/>
            <a:ext cx="3419475" cy="31908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50" tIns="45675" rIns="91350" bIns="45675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333399"/>
                </a:solidFill>
                <a:latin typeface="Cambria" panose="02040503050406030204" pitchFamily="18" charset="0"/>
              </a:rPr>
              <a:t>2015/16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6156176" y="1628800"/>
            <a:ext cx="1306513" cy="24288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50" tIns="45675" rIns="91350" bIns="4567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8064" y="1988840"/>
            <a:ext cx="3652838" cy="2603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50" tIns="45675" rIns="91350" bIns="4567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333399"/>
                </a:solidFill>
                <a:latin typeface="Cambria" pitchFamily="18" charset="0"/>
              </a:rPr>
              <a:t>Обязательные предметы: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76056" y="3284985"/>
            <a:ext cx="3744415" cy="1282254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0" tIns="45675" rIns="91350" bIns="4567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Cambria" pitchFamily="18" charset="0"/>
              </a:rPr>
              <a:t>2 предмета по выбору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333399"/>
                </a:solidFill>
                <a:latin typeface="Cambria" pitchFamily="18" charset="0"/>
              </a:rPr>
              <a:t>(физика, химия, биология, история, география, информатика и ИКТ, иностранные языки, обществознание, литература)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364088" y="2492896"/>
            <a:ext cx="3100387" cy="269875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0" tIns="45675" rIns="91350" bIns="4567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333399"/>
                </a:solidFill>
                <a:latin typeface="Cambria" pitchFamily="18" charset="0"/>
              </a:rPr>
              <a:t>русский язык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364088" y="2852936"/>
            <a:ext cx="3100387" cy="269875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0" tIns="45675" rIns="91350" bIns="4567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333399"/>
                </a:solidFill>
                <a:latin typeface="Cambria" pitchFamily="18" charset="0"/>
              </a:rPr>
              <a:t>математика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331640" y="1988840"/>
            <a:ext cx="3419475" cy="2603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50" tIns="45675" rIns="91350" bIns="4567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333399"/>
                </a:solidFill>
                <a:latin typeface="Cambria" pitchFamily="18" charset="0"/>
              </a:rPr>
              <a:t>Обязательные предметы: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11560" y="3284985"/>
            <a:ext cx="4248472" cy="1282254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0" tIns="45675" rIns="91350" bIns="4567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Cambria" pitchFamily="18" charset="0"/>
              </a:rPr>
              <a:t>2 предмета по выбору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333399"/>
                </a:solidFill>
                <a:latin typeface="Cambria" pitchFamily="18" charset="0"/>
              </a:rPr>
              <a:t>(физика, химия, биология, история, география, информатика и ИКТ, иностранные языки, обществознание, литература)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475656" y="2492896"/>
            <a:ext cx="3100388" cy="269875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0" tIns="45675" rIns="91350" bIns="4567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333399"/>
                </a:solidFill>
                <a:latin typeface="Cambria" pitchFamily="18" charset="0"/>
              </a:rPr>
              <a:t>русский язык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475656" y="2852936"/>
            <a:ext cx="3100388" cy="269875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0" tIns="45675" rIns="91350" bIns="4567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333399"/>
                </a:solidFill>
                <a:latin typeface="Cambria" pitchFamily="18" charset="0"/>
              </a:rPr>
              <a:t>математика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4668838"/>
            <a:ext cx="4320480" cy="128111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0" tIns="45675" rIns="91350" bIns="4567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Cambria" pitchFamily="18" charset="0"/>
              </a:rPr>
              <a:t>Аттестат = успешные результаты ГИА по обязательным предметам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rgbClr val="2E3192"/>
                </a:solidFill>
                <a:latin typeface="Cambria" panose="02040503050406030204" pitchFamily="18" charset="0"/>
              </a:rPr>
              <a:t>Пересдача неудовлетворительных результатов по одному из обязательных предметов</a:t>
            </a:r>
            <a:endParaRPr lang="ru-RU" sz="16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76057" y="4616450"/>
            <a:ext cx="3744416" cy="1908894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0" tIns="45675" rIns="91350" bIns="4567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Cambria" pitchFamily="18" charset="0"/>
              </a:rPr>
              <a:t>Аттестат = успешные результаты ГИА по четырем  учебным предметам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rgbClr val="2E3192"/>
                </a:solidFill>
                <a:latin typeface="Cambria" panose="02040503050406030204" pitchFamily="18" charset="0"/>
              </a:rPr>
              <a:t>Пересдача не более двух неудовлетворительных результатов по всем учебным предметам</a:t>
            </a:r>
            <a:endParaRPr lang="ru-RU" sz="1600" b="1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15938"/>
          </a:xfrm>
        </p:spPr>
        <p:txBody>
          <a:bodyPr>
            <a:normAutofit fontScale="90000"/>
          </a:bodyPr>
          <a:lstStyle/>
          <a:p>
            <a:r>
              <a:rPr lang="ru-RU" altLang="ru-RU" sz="3200" b="1" smtClean="0"/>
              <a:t> План по развитию ГИА -9</a:t>
            </a:r>
            <a:endParaRPr lang="ru-RU" altLang="ru-RU" sz="320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13690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755650" y="765175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ru-RU" altLang="ru-RU" sz="3200" b="1" smtClean="0"/>
              <a:t/>
            </a:r>
            <a:br>
              <a:rPr lang="ru-RU" altLang="ru-RU" sz="3200" b="1" smtClean="0"/>
            </a:br>
            <a:r>
              <a:rPr lang="ru-RU" altLang="ru-RU" sz="3200" b="1" smtClean="0"/>
              <a:t>Сдача информатики на компьютере</a:t>
            </a:r>
            <a:r>
              <a:rPr lang="ru-RU" altLang="ru-RU" b="1" smtClean="0"/>
              <a:t/>
            </a:r>
            <a:br>
              <a:rPr lang="ru-RU" altLang="ru-RU" b="1" smtClean="0"/>
            </a:br>
            <a:endParaRPr lang="ru-RU" altLang="ru-RU" smtClean="0"/>
          </a:p>
        </p:txBody>
      </p:sp>
      <p:sp>
        <p:nvSpPr>
          <p:cNvPr id="45059" name="Объект 2"/>
          <p:cNvSpPr>
            <a:spLocks noGrp="1"/>
          </p:cNvSpPr>
          <p:nvPr>
            <p:ph idx="1"/>
          </p:nvPr>
        </p:nvSpPr>
        <p:spPr>
          <a:xfrm>
            <a:off x="755650" y="1700213"/>
            <a:ext cx="7772400" cy="4114800"/>
          </a:xfrm>
        </p:spPr>
        <p:txBody>
          <a:bodyPr/>
          <a:lstStyle/>
          <a:p>
            <a:r>
              <a:rPr lang="ru-RU" altLang="ru-RU" sz="2400" smtClean="0">
                <a:solidFill>
                  <a:srgbClr val="000000"/>
                </a:solidFill>
              </a:rPr>
              <a:t>Об автоматизации заданий ЕГЭ-2017 речь шла давно. В итоге решили экспериментировать с информатикой. Её школьники будут «писать» на компьютере.  Предполагается, что в недалеком будущем письменная часть аттестации и по всем остальным дисциплинам будет проходить исключительно с помощью ЭВМ.</a:t>
            </a:r>
            <a:r>
              <a:rPr lang="ru-RU" altLang="ru-RU" smtClean="0">
                <a:solidFill>
                  <a:srgbClr val="000000"/>
                </a:solidFill>
              </a:rPr>
              <a:t> 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225</Words>
  <Application>Microsoft Office PowerPoint</Application>
  <PresentationFormat>Экран (4:3)</PresentationFormat>
  <Paragraphs>26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 План по развитию ГИА -9</vt:lpstr>
      <vt:lpstr> Сдача информатики на компьютере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</cp:revision>
  <dcterms:created xsi:type="dcterms:W3CDTF">2016-10-10T07:38:39Z</dcterms:created>
  <dcterms:modified xsi:type="dcterms:W3CDTF">2016-10-10T07:41:02Z</dcterms:modified>
</cp:coreProperties>
</file>