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0" r:id="rId3"/>
    <p:sldId id="290" r:id="rId4"/>
    <p:sldId id="283" r:id="rId5"/>
    <p:sldId id="303" r:id="rId6"/>
    <p:sldId id="328" r:id="rId7"/>
    <p:sldId id="305" r:id="rId8"/>
    <p:sldId id="306" r:id="rId9"/>
    <p:sldId id="30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8365B"/>
    <a:srgbClr val="B4263A"/>
    <a:srgbClr val="FDE7F5"/>
    <a:srgbClr val="FF6600"/>
    <a:srgbClr val="E5F5D7"/>
    <a:srgbClr val="B4563C"/>
    <a:srgbClr val="F5FBA7"/>
    <a:srgbClr val="F9B9D7"/>
    <a:srgbClr val="FFFFF3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2892848-AD9C-491D-BA78-CE6B31F4EA79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A047CE8-9F95-4838-9123-DD2AC8457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E1VZSt3Itw" TargetMode="External"/><Relationship Id="rId2" Type="http://schemas.openxmlformats.org/officeDocument/2006/relationships/hyperlink" Target="http://god2017.com/novosti/itogovoe-sochinenie-po-literature-v-2017-go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71546"/>
            <a:ext cx="8458200" cy="1857388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Итоговое сочинение  3</a:t>
            </a:r>
            <a:br>
              <a:rPr lang="ru-RU" sz="5400" b="1" dirty="0" smtClean="0"/>
            </a:b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8"/>
            <a:ext cx="7043758" cy="21431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2016-2017 учебный год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928694"/>
          </a:xfrm>
          <a:solidFill>
            <a:srgbClr val="FFFFF3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Ещё раз об особенностях сочинения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Итоговое сочинение, с одной стороны, носит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надпредметный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характер, то есть нацелено на проверку общих речевых компетенций обучающегося, выявление уровня его речевой культуры, оценку умения выпускника рассуждать по избранной теме, аргументировать свою позицию. С другой стороны, оно является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литературоцентричным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так как содержит требование построения аргументации с обязательной опорой на литературный материал. Каждое тематическое направление включает два понятия, по преимуществу полярных. 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Такой подход позволяет создавать разнообразные формулировки конкретных тем сочинений и расширяет возможности выпускников в выборе литературного материала для построения аргументации. 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соответствии с указанными тематическими направлениями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Рособрнадзор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организует разработку закрытого перечня тем итогового сочинений 2016/17 учебного года и проводит их комплектацию по часовым поясам. 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Комплект будет включать 5 тем сочинений из закрытого перечня (по одной теме от каждого общего тематического направления).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8543956" cy="1214446"/>
          </a:xfrm>
          <a:solidFill>
            <a:srgbClr val="FF0066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bg1"/>
                </a:solidFill>
                <a:latin typeface="Arial Black" pitchFamily="34" charset="0"/>
              </a:rPr>
              <a:t>Даты проведения  Итогового сочинения </a:t>
            </a:r>
            <a:br>
              <a:rPr lang="ru-RU" sz="31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Arial Black" pitchFamily="34" charset="0"/>
              </a:rPr>
              <a:t>в 2016-2017 учебном году </a:t>
            </a:r>
            <a:r>
              <a:rPr lang="ru-RU" sz="3100" b="1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sz="31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→ 7 декабря 2016 </a:t>
            </a:r>
          </a:p>
          <a:p>
            <a:r>
              <a:rPr lang="ru-RU" sz="5400" b="1" dirty="0" smtClean="0">
                <a:solidFill>
                  <a:srgbClr val="C00000"/>
                </a:solidFill>
              </a:rPr>
              <a:t>→ 1 февраля 2017 </a:t>
            </a:r>
          </a:p>
          <a:p>
            <a:r>
              <a:rPr lang="ru-RU" sz="5400" b="1" dirty="0" smtClean="0">
                <a:solidFill>
                  <a:srgbClr val="C00000"/>
                </a:solidFill>
              </a:rPr>
              <a:t>→ 3 мая 2017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-3680638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http://www.ctege.info/itogovoe-sochinenie-2017/napravleniya-tem-itogovogo-sochineniya-2016/2017.html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http://www.ctege.info/itogovoe-sochinenie-2017/napravleniya-tem-itogovogo-sochineniya-2016/2017.html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001156" cy="107157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Эволюция тематических направлений</a:t>
            </a:r>
            <a:endParaRPr lang="ru-RU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1857340"/>
            <a:ext cx="3071802" cy="5000660"/>
          </a:xfrm>
          <a:prstGeom prst="roundRect">
            <a:avLst/>
          </a:prstGeom>
          <a:solidFill>
            <a:srgbClr val="FDE9F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Сочинение 1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1. «Недаром помнит вся Россия…» (200-летний юбилей М.Ю. Лермонтова)</a:t>
            </a:r>
            <a:b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2. Вопросы, заданные человечеству войной</a:t>
            </a:r>
            <a:b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3. Человек и природа в отечественной и мировой литературе</a:t>
            </a:r>
            <a:b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4. Спор поколений: вместе и врозь</a:t>
            </a:r>
            <a:b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5. Чем люди живы?</a:t>
            </a:r>
            <a:b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86116" y="1857340"/>
            <a:ext cx="2643206" cy="5000660"/>
          </a:xfrm>
          <a:prstGeom prst="roundRect">
            <a:avLst/>
          </a:prstGeom>
          <a:solidFill>
            <a:srgbClr val="FDE9F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Сочинение 2</a:t>
            </a: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Дом</a:t>
            </a:r>
          </a:p>
          <a:p>
            <a:pPr marL="342900" indent="-342900">
              <a:buAutoNum type="arabicPeriod"/>
            </a:pPr>
            <a:endParaRPr lang="ru-RU" b="1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Путь</a:t>
            </a:r>
          </a:p>
          <a:p>
            <a:pPr marL="342900" indent="-342900">
              <a:buAutoNum type="arabicPeriod"/>
            </a:pPr>
            <a:endParaRPr lang="ru-RU" b="1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Время</a:t>
            </a:r>
          </a:p>
          <a:p>
            <a:pPr marL="342900" indent="-342900">
              <a:buAutoNum type="arabicPeriod"/>
            </a:pPr>
            <a:endParaRPr lang="ru-RU" b="1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Любовь</a:t>
            </a:r>
          </a:p>
          <a:p>
            <a:pPr marL="342900" indent="-342900">
              <a:buAutoNum type="arabicPeriod"/>
            </a:pPr>
            <a:endParaRPr lang="ru-RU" b="1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Год литературы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72198" y="1857364"/>
            <a:ext cx="2928926" cy="5000636"/>
          </a:xfrm>
          <a:prstGeom prst="roundRect">
            <a:avLst/>
          </a:prstGeom>
          <a:solidFill>
            <a:srgbClr val="FDE9F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Сочинение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3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2016-2017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уч.год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1.Разум и чувство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2. Честь и бесчестие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3. Победа и поражение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4.Опыт и ошибки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5. Дружба и вражда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Развернутая стрелка 12"/>
          <p:cNvSpPr/>
          <p:nvPr/>
        </p:nvSpPr>
        <p:spPr>
          <a:xfrm>
            <a:off x="2000232" y="1643050"/>
            <a:ext cx="2000264" cy="428628"/>
          </a:xfrm>
          <a:prstGeom prst="uturn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звернутая стрелка 13"/>
          <p:cNvSpPr/>
          <p:nvPr/>
        </p:nvSpPr>
        <p:spPr>
          <a:xfrm>
            <a:off x="5072066" y="1643050"/>
            <a:ext cx="2000264" cy="428628"/>
          </a:xfrm>
          <a:prstGeom prst="uturn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Темы итогового сочинения 2017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Перечень из 5 тем для итогового сочинения утверждает </a:t>
            </a:r>
            <a:r>
              <a:rPr lang="ru-RU" sz="2000" b="1" dirty="0" err="1" smtClean="0">
                <a:solidFill>
                  <a:srgbClr val="0070C0"/>
                </a:solidFill>
              </a:rPr>
              <a:t>Рособнадзор</a:t>
            </a:r>
            <a:r>
              <a:rPr lang="ru-RU" sz="2000" b="1" dirty="0" smtClean="0">
                <a:solidFill>
                  <a:srgbClr val="0070C0"/>
                </a:solidFill>
              </a:rPr>
              <a:t> отдельно для каждого часового пояса РФ и публикует их за 15 минут до начала экзамена на специальных сайтах. 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Таким образом, заранее узнать, какими точно будут темы, невозможно.</a:t>
            </a:r>
            <a:r>
              <a:rPr lang="ru-RU" sz="2000" b="1" dirty="0" smtClean="0"/>
              <a:t>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Однако готовиться к экзамену ученикам предстоит вовсе не вслепую, поскольку еще в начале учебного года оглашаются тематические направления будущих тем. </a:t>
            </a:r>
          </a:p>
          <a:p>
            <a:r>
              <a:rPr lang="ru-RU" sz="2000" b="1" dirty="0" smtClean="0">
                <a:solidFill>
                  <a:srgbClr val="B4263A"/>
                </a:solidFill>
              </a:rPr>
              <a:t>Это позволяет выпускникам подобрать литературный материал, который они будут использовать для аргументации. </a:t>
            </a:r>
            <a:endParaRPr lang="ru-RU" sz="2000" b="1" dirty="0">
              <a:solidFill>
                <a:srgbClr val="B4263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Требования  к итоговому сочинению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942" y="1484784"/>
            <a:ext cx="8363272" cy="4815040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Итоговое сочинение – это полноценный и очень важный экзамен, который традиционно длится 3 часа 55 минут и оценивается по системе «зачет/незачет».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Требование 1. Объем итогового сочинения</a:t>
            </a:r>
          </a:p>
          <a:p>
            <a:pPr marL="109728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Минимальный объем работы составляет 250 слов, рекомендованный – не менее 350 слов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Требование 2. Самостоятельность написания итогового сочинения </a:t>
            </a:r>
          </a:p>
          <a:p>
            <a:pPr marL="109728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Не допускается списывание сочинения из какого-либо источника или воспроизведение по памяти чужого текста</a:t>
            </a:r>
            <a:endParaRPr lang="ru-RU" sz="2400" b="1" dirty="0">
              <a:solidFill>
                <a:srgbClr val="C0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917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Критерии оценивания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Для успешной сдачи испытания, сочинение должно отвечать пяти основным критериям: </a:t>
            </a:r>
          </a:p>
          <a:p>
            <a:r>
              <a:rPr lang="ru-RU" b="1" dirty="0" smtClean="0">
                <a:solidFill>
                  <a:srgbClr val="B4263A"/>
                </a:solidFill>
              </a:rPr>
              <a:t>«Соответствие теме»; </a:t>
            </a:r>
          </a:p>
          <a:p>
            <a:r>
              <a:rPr lang="ru-RU" b="1" dirty="0" smtClean="0">
                <a:solidFill>
                  <a:srgbClr val="B4263A"/>
                </a:solidFill>
              </a:rPr>
              <a:t>«Аргументация. Привлечение литературного материала»; </a:t>
            </a:r>
          </a:p>
          <a:p>
            <a:r>
              <a:rPr lang="ru-RU" b="1" dirty="0" smtClean="0">
                <a:solidFill>
                  <a:srgbClr val="B4263A"/>
                </a:solidFill>
              </a:rPr>
              <a:t>  «Композиция логика </a:t>
            </a:r>
            <a:r>
              <a:rPr lang="ru-RU" b="1" dirty="0">
                <a:solidFill>
                  <a:srgbClr val="B4263A"/>
                </a:solidFill>
              </a:rPr>
              <a:t>и </a:t>
            </a:r>
            <a:r>
              <a:rPr lang="ru-RU" b="1" dirty="0" smtClean="0">
                <a:solidFill>
                  <a:srgbClr val="B4263A"/>
                </a:solidFill>
              </a:rPr>
              <a:t>рассуждения»</a:t>
            </a:r>
          </a:p>
          <a:p>
            <a:r>
              <a:rPr lang="ru-RU" b="1" dirty="0" smtClean="0">
                <a:solidFill>
                  <a:srgbClr val="B4263A"/>
                </a:solidFill>
              </a:rPr>
              <a:t>«Качество письменной речи»; </a:t>
            </a:r>
          </a:p>
          <a:p>
            <a:r>
              <a:rPr lang="ru-RU" b="1" dirty="0" smtClean="0">
                <a:solidFill>
                  <a:srgbClr val="B4263A"/>
                </a:solidFill>
              </a:rPr>
              <a:t>« </a:t>
            </a:r>
            <a:r>
              <a:rPr lang="ru-RU" b="1" dirty="0" err="1" smtClean="0">
                <a:solidFill>
                  <a:srgbClr val="B4263A"/>
                </a:solidFill>
              </a:rPr>
              <a:t>Гамотность</a:t>
            </a:r>
            <a:r>
              <a:rPr lang="ru-RU" b="1" dirty="0" smtClean="0">
                <a:solidFill>
                  <a:srgbClr val="B4263A"/>
                </a:solidFill>
              </a:rPr>
              <a:t>».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Основными считаются критерии «1» и «2», если сочинение не будет соответствовать хотя бы одному из них, то по нему будет выставлен «незачет».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«Зачет» обеспечит работа, отвечающая двум главным критериям («1» и «2») и как минимум одному из остальных.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Если ученик, все же, получит «незачет», то у него будет возможность пересдать экзамен немного позднее. 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 написанию итогового сочинения также могут допускаться выпускники более ранних лет, которые готовятся к вступлению в ВУЗы.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Где искать информацию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/>
          </a:bodyPr>
          <a:lstStyle/>
          <a:p>
            <a:r>
              <a:rPr lang="ru-RU" dirty="0" smtClean="0"/>
              <a:t>Источник: </a:t>
            </a:r>
            <a:r>
              <a:rPr lang="ru-RU" dirty="0" smtClean="0">
                <a:hlinkClick r:id="rId2"/>
              </a:rPr>
              <a:t>http://god2017.com/novosti/itogovoe-sochinenie-po-literature-v-2017-godu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sochinenie11.ru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Сайт «Могу писать»</a:t>
            </a:r>
          </a:p>
          <a:p>
            <a:r>
              <a:rPr lang="ru-RU" dirty="0" smtClean="0"/>
              <a:t>Сайт «ФИПИ»</a:t>
            </a:r>
          </a:p>
          <a:p>
            <a:r>
              <a:rPr lang="en-US" dirty="0" smtClean="0">
                <a:hlinkClick r:id="rId3"/>
              </a:rPr>
              <a:t>https://youtu.be/rE1VZSt3Itw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дом\Desktop\a908tRwjPM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285992"/>
            <a:ext cx="1127124" cy="1127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401080" cy="1500198"/>
          </a:xfrm>
          <a:solidFill>
            <a:srgbClr val="FDE7F5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Напутствие выпускнику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25112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660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B4263A"/>
                </a:solidFill>
              </a:rPr>
              <a:t>Не нужно сильно волноваться,</a:t>
            </a:r>
            <a:br>
              <a:rPr lang="ru-RU" b="1" dirty="0" smtClean="0">
                <a:solidFill>
                  <a:srgbClr val="B4263A"/>
                </a:solidFill>
              </a:rPr>
            </a:br>
            <a:r>
              <a:rPr lang="ru-RU" b="1" dirty="0" smtClean="0">
                <a:solidFill>
                  <a:srgbClr val="B4263A"/>
                </a:solidFill>
              </a:rPr>
              <a:t>Бояться и переживать.</a:t>
            </a:r>
            <a:br>
              <a:rPr lang="ru-RU" b="1" dirty="0" smtClean="0">
                <a:solidFill>
                  <a:srgbClr val="B4263A"/>
                </a:solidFill>
              </a:rPr>
            </a:br>
            <a:r>
              <a:rPr lang="ru-RU" b="1" dirty="0" smtClean="0">
                <a:solidFill>
                  <a:srgbClr val="B4263A"/>
                </a:solidFill>
              </a:rPr>
              <a:t>Я верю, стоит постараться</a:t>
            </a:r>
            <a:br>
              <a:rPr lang="ru-RU" b="1" dirty="0" smtClean="0">
                <a:solidFill>
                  <a:srgbClr val="B4263A"/>
                </a:solidFill>
              </a:rPr>
            </a:br>
            <a:r>
              <a:rPr lang="ru-RU" b="1" dirty="0" smtClean="0">
                <a:solidFill>
                  <a:srgbClr val="B4263A"/>
                </a:solidFill>
              </a:rPr>
              <a:t>И сдашь экзамен ты на «пять»!</a:t>
            </a:r>
            <a:br>
              <a:rPr lang="ru-RU" b="1" dirty="0" smtClean="0">
                <a:solidFill>
                  <a:srgbClr val="B4263A"/>
                </a:solidFill>
              </a:rPr>
            </a:br>
            <a:r>
              <a:rPr lang="ru-RU" b="1" dirty="0" smtClean="0">
                <a:solidFill>
                  <a:srgbClr val="B4263A"/>
                </a:solidFill>
              </a:rPr>
              <a:t/>
            </a:r>
            <a:br>
              <a:rPr lang="ru-RU" b="1" dirty="0" smtClean="0">
                <a:solidFill>
                  <a:srgbClr val="B4263A"/>
                </a:solidFill>
              </a:rPr>
            </a:br>
            <a:endParaRPr lang="ru-RU" b="1" dirty="0">
              <a:solidFill>
                <a:srgbClr val="B4263A"/>
              </a:solidFill>
            </a:endParaRPr>
          </a:p>
        </p:txBody>
      </p:sp>
      <p:pic>
        <p:nvPicPr>
          <p:cNvPr id="1027" name="Picture 3" descr="C:\Users\дом\Desktop\fiv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572008"/>
            <a:ext cx="1439367" cy="1928802"/>
          </a:xfrm>
          <a:prstGeom prst="rect">
            <a:avLst/>
          </a:prstGeom>
          <a:noFill/>
        </p:spPr>
      </p:pic>
      <p:pic>
        <p:nvPicPr>
          <p:cNvPr id="1028" name="Picture 4" descr="C:\Users\дом\Desktop\ris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642918"/>
            <a:ext cx="1181093" cy="1501389"/>
          </a:xfrm>
          <a:prstGeom prst="rect">
            <a:avLst/>
          </a:prstGeom>
          <a:noFill/>
        </p:spPr>
      </p:pic>
      <p:pic>
        <p:nvPicPr>
          <p:cNvPr id="11" name="Picture 5" descr="C:\Users\дом\Desktop\image1866569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500570"/>
            <a:ext cx="2133600" cy="17049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1186</TotalTime>
  <Words>506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Итоговое сочинение  3 </vt:lpstr>
      <vt:lpstr>Ещё раз об особенностях сочинения</vt:lpstr>
      <vt:lpstr> Даты проведения  Итогового сочинения  в 2016-2017 учебном году  </vt:lpstr>
      <vt:lpstr>Эволюция тематических направлений</vt:lpstr>
      <vt:lpstr>Темы итогового сочинения 2017</vt:lpstr>
      <vt:lpstr>Требования  к итоговому сочинению</vt:lpstr>
      <vt:lpstr>Критерии оценивания</vt:lpstr>
      <vt:lpstr>Где искать информацию</vt:lpstr>
      <vt:lpstr>Напутствие выпускнику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User</cp:lastModifiedBy>
  <cp:revision>254</cp:revision>
  <dcterms:created xsi:type="dcterms:W3CDTF">2016-07-10T05:47:38Z</dcterms:created>
  <dcterms:modified xsi:type="dcterms:W3CDTF">2016-11-29T12:00:31Z</dcterms:modified>
</cp:coreProperties>
</file>